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38.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19.xml.rels" ContentType="application/vnd.openxmlformats-package.relationships+xml"/>
  <Override PartName="/ppt/notesSlides/_rels/notesSlide4.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2.xml.rels" ContentType="application/vnd.openxmlformats-package.relationships+xml"/>
  <Override PartName="/ppt/notesSlides/_rels/notesSlide18.xml.rels" ContentType="application/vnd.openxmlformats-package.relationships+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38.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media/image43.png" ContentType="image/png"/>
  <Override PartName="/ppt/media/image42.png" ContentType="image/png"/>
  <Override PartName="/ppt/media/image41.png" ContentType="image/png"/>
  <Override PartName="/ppt/media/image40.png" ContentType="image/png"/>
  <Override PartName="/ppt/media/image39.jpeg" ContentType="image/jpe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30.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p>
            <a:pPr algn="r"/>
            <a:fld id="{C4A9326B-34E8-4ABE-9FAA-AAD38957C7FF}"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533520" y="764280"/>
            <a:ext cx="6704640" cy="3771360"/>
          </a:xfrm>
          <a:prstGeom prst="rect">
            <a:avLst/>
          </a:prstGeom>
        </p:spPr>
      </p:sp>
      <p:sp>
        <p:nvSpPr>
          <p:cNvPr id="31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Hi. Welcome ot may talk on accessible machine learning in Python.</a:t>
            </a:r>
            <a:endParaRPr b="0" lang="en-US" sz="2000" spc="-1" strike="noStrike">
              <a:latin typeface="Arial"/>
            </a:endParaRPr>
          </a:p>
          <a:p>
            <a:r>
              <a:rPr b="0" lang="en-US" sz="2000" spc="-1" strike="noStrike">
                <a:latin typeface="Arial"/>
              </a:rPr>
              <a:t>A lot of my work is more on the software engineering side, so this talk will be a mixture of some of my research and some of my software engineering work.</a:t>
            </a:r>
            <a:endParaRPr b="0" lang="en-US" sz="2000" spc="-1" strike="noStrike">
              <a:latin typeface="Arial"/>
            </a:endParaRPr>
          </a:p>
          <a:p>
            <a:r>
              <a:rPr b="0" lang="en-US" sz="2000" spc="-1" strike="noStrike">
                <a:latin typeface="Arial"/>
              </a:rPr>
              <a:t>A lot of my work is on scikit-learn, often via my team. However, that work is often very technical, and so I’m mostly leaving it out of this talk.</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533520" y="764280"/>
            <a:ext cx="6704640" cy="3771360"/>
          </a:xfrm>
          <a:prstGeom prst="rect">
            <a:avLst/>
          </a:prstGeom>
        </p:spPr>
      </p:sp>
      <p:sp>
        <p:nvSpPr>
          <p:cNvPr id="32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Very briefly, openml is an online database of machine learning datasets, together with tasks and evaluation procedures.</a:t>
            </a:r>
            <a:endParaRPr b="0" lang="en-US" sz="2000" spc="-1" strike="noStrike">
              <a:latin typeface="Arial"/>
            </a:endParaRPr>
          </a:p>
          <a:p>
            <a:r>
              <a:rPr b="0" lang="en-US" sz="2000" spc="-1" strike="noStrike">
                <a:latin typeface="Arial"/>
              </a:rPr>
              <a:t>So in addition to the dataset, you also have a fixed split of the data, or a fixed set of 10-fold cross-validation folds to make results comparable.</a:t>
            </a:r>
            <a:endParaRPr b="0" lang="en-US" sz="2000" spc="-1" strike="noStrike">
              <a:latin typeface="Arial"/>
            </a:endParaRPr>
          </a:p>
          <a:p>
            <a:r>
              <a:rPr b="0" lang="en-US" sz="2000" spc="-1" strike="noStrike">
                <a:latin typeface="Arial"/>
              </a:rPr>
              <a:t>Then, you also have records of the machine learning workflows that people have run on these, and the actual outcome of the runs, which are the predictions and also all kinds of different metrics.</a:t>
            </a:r>
            <a:endParaRPr b="0" lang="en-US" sz="2000" spc="-1" strike="noStrike">
              <a:latin typeface="Arial"/>
            </a:endParaRPr>
          </a:p>
          <a:p>
            <a:r>
              <a:rPr b="0" lang="en-US" sz="2000" spc="-1" strike="noStrike">
                <a:latin typeface="Arial"/>
              </a:rPr>
              <a:t>The algorithms are run by the users of openml and uploaded through a set of APIs.</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533520" y="764280"/>
            <a:ext cx="6704640" cy="3771360"/>
          </a:xfrm>
          <a:prstGeom prst="rect">
            <a:avLst/>
          </a:prstGeom>
        </p:spPr>
      </p:sp>
      <p:sp>
        <p:nvSpPr>
          <p:cNvPr id="32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Then, for a given task, you can see for example what the top algorithms are, and which hyper-parameters were used.</a:t>
            </a:r>
            <a:endParaRPr b="0" lang="en-US" sz="2000" spc="-1" strike="noStrike">
              <a:latin typeface="Arial"/>
            </a:endParaRPr>
          </a:p>
          <a:p>
            <a:endParaRPr b="0" lang="en-US" sz="2000" spc="-1" strike="noStrike">
              <a:latin typeface="Arial"/>
            </a:endParaRPr>
          </a:p>
          <a:p>
            <a:r>
              <a:rPr b="0" lang="en-US" sz="2000" spc="-1" strike="noStrike">
                <a:latin typeface="Arial"/>
              </a:rPr>
              <a:t>OpenML was mostly written and is promoted by Joaquin Vanschoren and his PhD student Jan van Rijn, who then did a post-doc with me.</a:t>
            </a:r>
            <a:endParaRPr b="0" lang="en-US" sz="2000" spc="-1" strike="noStrike">
              <a:latin typeface="Arial"/>
            </a:endParaRPr>
          </a:p>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533520" y="764280"/>
            <a:ext cx="6704640" cy="3771360"/>
          </a:xfrm>
          <a:prstGeom prst="rect">
            <a:avLst/>
          </a:prstGeom>
        </p:spPr>
      </p:sp>
      <p:sp>
        <p:nvSpPr>
          <p:cNvPr id="328" name="PlaceHolder 2"/>
          <p:cNvSpPr>
            <a:spLocks noGrp="1"/>
          </p:cNvSpPr>
          <p:nvPr>
            <p:ph type="body"/>
          </p:nvPr>
        </p:nvSpPr>
        <p:spPr>
          <a:xfrm>
            <a:off x="777240" y="4777560"/>
            <a:ext cx="6217560" cy="4798080"/>
          </a:xfrm>
          <a:prstGeom prst="rect">
            <a:avLst/>
          </a:prstGeom>
        </p:spPr>
        <p:txBody>
          <a:bodyPr lIns="0" rIns="0" tIns="0" bIns="0"/>
          <a:p>
            <a:r>
              <a:rPr b="0" lang="en-US" sz="1600" spc="-1" strike="noStrike">
                <a:latin typeface="Arial"/>
              </a:rPr>
              <a:t>One of the main aspects of openml that I have contributed to is the python bindings. There are language bindings for openml for Java, python, R and C# as well as a Rest API.</a:t>
            </a:r>
            <a:endParaRPr b="0" lang="en-US" sz="1600" spc="-1" strike="noStrike">
              <a:latin typeface="Arial"/>
            </a:endParaRPr>
          </a:p>
          <a:p>
            <a:r>
              <a:rPr b="0" lang="en-US" sz="1600" spc="-1" strike="noStrike">
                <a:latin typeface="Arial"/>
              </a:rPr>
              <a:t>We recently submitted a paper on the Python interface.</a:t>
            </a:r>
            <a:endParaRPr b="0" lang="en-US" sz="1600" spc="-1" strike="noStrike">
              <a:latin typeface="Arial"/>
            </a:endParaRPr>
          </a:p>
          <a:p>
            <a:endParaRPr b="0" lang="en-US" sz="1600" spc="-1" strike="noStrike">
              <a:latin typeface="Arial"/>
            </a:endParaRPr>
          </a:p>
          <a:p>
            <a:r>
              <a:rPr b="0" lang="en-US" sz="1600" spc="-1" strike="noStrike">
                <a:latin typeface="Arial"/>
              </a:rPr>
              <a:t>It is quite tightly integrated with sklearn and there has been quite a bit of mutual inspiration.</a:t>
            </a:r>
            <a:endParaRPr b="0" lang="en-US" sz="1600" spc="-1" strike="noStrike">
              <a:latin typeface="Arial"/>
            </a:endParaRPr>
          </a:p>
          <a:p>
            <a:r>
              <a:rPr b="0" lang="en-US" sz="1600" spc="-1" strike="noStrike">
                <a:latin typeface="Arial"/>
              </a:rPr>
              <a:t>Here in the code you can see the creation of a simple pipeline that uses a decision tree classifier.</a:t>
            </a:r>
            <a:endParaRPr b="0" lang="en-US" sz="1600" spc="-1" strike="noStrike">
              <a:latin typeface="Arial"/>
            </a:endParaRPr>
          </a:p>
          <a:p>
            <a:r>
              <a:rPr b="0" lang="en-US" sz="1600" spc="-1" strike="noStrike">
                <a:latin typeface="Arial"/>
              </a:rPr>
              <a:t>Then, this pipeline is run on a whole suite of datasets, the OpenML-CC18.</a:t>
            </a:r>
            <a:endParaRPr b="0" lang="en-US" sz="1600" spc="-1" strike="noStrike">
              <a:latin typeface="Arial"/>
            </a:endParaRPr>
          </a:p>
          <a:p>
            <a:r>
              <a:rPr b="0" lang="en-US" sz="1600" spc="-1" strike="noStrike">
                <a:latin typeface="Arial"/>
              </a:rPr>
              <a:t>The CC18 are a collection of (FIXME 80?) datasets that were selected to cover a broad range of classification scenarios, and so ideally, any time you come up with some new supervised learning model and you want to benchmark it, you should use the CC18. With this code here, you can then optionally upload the results to OpenML and make them public.</a:t>
            </a:r>
            <a:endParaRPr b="0" lang="en-US" sz="1600" spc="-1" strike="noStrike">
              <a:latin typeface="Arial"/>
            </a:endParaRPr>
          </a:p>
          <a:p>
            <a:r>
              <a:rPr b="0" lang="en-US" sz="1600" spc="-1" strike="noStrike">
                <a:latin typeface="Arial"/>
              </a:rPr>
              <a:t>In the AutoML community, there has been some adoption of these benchmark suits, unfortunately in the broader ML community I haven’t really seen it happen yet and people still cherry-pick their five  favorite UCI dataset.</a:t>
            </a:r>
            <a:endParaRPr b="0" lang="en-US" sz="16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533520" y="764280"/>
            <a:ext cx="6704640" cy="3771360"/>
          </a:xfrm>
          <a:prstGeom prst="rect">
            <a:avLst/>
          </a:prstGeom>
        </p:spPr>
      </p:sp>
      <p:sp>
        <p:nvSpPr>
          <p:cNvPr id="330"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Ok, so now we have the tools in place to easily evaluate ML and autoML approaches.</a:t>
            </a:r>
            <a:endParaRPr b="0" lang="en-US" sz="2000" spc="-1" strike="noStrike">
              <a:latin typeface="Arial"/>
            </a:endParaRPr>
          </a:p>
          <a:p>
            <a:r>
              <a:rPr b="0" lang="en-US" sz="2000" spc="-1" strike="noStrike">
                <a:latin typeface="Arial"/>
              </a:rPr>
              <a:t>One of the simplest things you can do, which is still surprisingly hard, is learning good defaults.</a:t>
            </a:r>
            <a:endParaRPr b="0" lang="en-US" sz="2000" spc="-1" strike="noStrike">
              <a:latin typeface="Arial"/>
            </a:endParaRPr>
          </a:p>
          <a:p>
            <a:r>
              <a:rPr b="0" lang="en-US" sz="2000" spc="-1" strike="noStrike">
                <a:latin typeface="Arial"/>
              </a:rPr>
              <a:t>Right now, in scikit-learn, defaults are basically hand-picked, which is not a good strategy.</a:t>
            </a:r>
            <a:endParaRPr b="0" lang="en-US" sz="2000" spc="-1" strike="noStrike">
              <a:latin typeface="Arial"/>
            </a:endParaRPr>
          </a:p>
          <a:p>
            <a:r>
              <a:rPr b="0" lang="en-US" sz="2000" spc="-1" strike="noStrike">
                <a:latin typeface="Arial"/>
              </a:rPr>
              <a:t>Even worse, the tuning grids for a particular model are usually made up on the spot by whoever is doing the tuning. Scikit-learn doesn’t ship any recommendations in a programmatic way.</a:t>
            </a:r>
            <a:endParaRPr b="0" lang="en-US" sz="2000" spc="-1" strike="noStrike">
              <a:latin typeface="Arial"/>
            </a:endParaRPr>
          </a:p>
          <a:p>
            <a:r>
              <a:rPr b="0" lang="en-US" sz="2000" spc="-1" strike="noStrike">
                <a:latin typeface="Arial"/>
              </a:rPr>
              <a:t>In this work on learning multiple defaults we tried to make some headway here. The goal is to learn a set of k defaults that is optimum in some sense.</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533520" y="764280"/>
            <a:ext cx="6704640" cy="3771360"/>
          </a:xfrm>
          <a:prstGeom prst="rect">
            <a:avLst/>
          </a:prstGeom>
        </p:spPr>
      </p:sp>
      <p:sp>
        <p:nvSpPr>
          <p:cNvPr id="33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Here is the definition we worked with. We used a set of datasets, in our case obviously the CC-18.</a:t>
            </a:r>
            <a:endParaRPr b="0" lang="en-US" sz="2000" spc="-1" strike="noStrike">
              <a:latin typeface="Arial"/>
            </a:endParaRPr>
          </a:p>
          <a:p>
            <a:r>
              <a:rPr b="0" lang="en-US" sz="2000" spc="-1" strike="noStrike">
                <a:latin typeface="Arial"/>
              </a:rPr>
              <a:t>For now, let’s fix an algorithm, say support vector machines or gradient boosting.</a:t>
            </a:r>
            <a:endParaRPr b="0" lang="en-US" sz="2000" spc="-1" strike="noStrike">
              <a:latin typeface="Arial"/>
            </a:endParaRPr>
          </a:p>
          <a:p>
            <a:r>
              <a:rPr b="0" lang="en-US" sz="2000" spc="-1" strike="noStrike">
                <a:latin typeface="Arial"/>
              </a:rPr>
              <a:t>Now we want to find a list of k, say 10 configurations, so that when we try all of them, we have good chances of finding a good one.</a:t>
            </a:r>
            <a:endParaRPr b="0" lang="en-US" sz="2000" spc="-1" strike="noStrike">
              <a:latin typeface="Arial"/>
            </a:endParaRPr>
          </a:p>
          <a:p>
            <a:r>
              <a:rPr b="0" lang="en-US" sz="2000" spc="-1" strike="noStrike">
                <a:latin typeface="Arial"/>
              </a:rPr>
              <a:t>We did this with continuous parameter spaces, which makes it a bit more tricky but also you can sound very fancy. But for simplicity just assume we have a discrete set of choices, say by using a grid.</a:t>
            </a:r>
            <a:endParaRPr b="0" lang="en-US" sz="2000" spc="-1" strike="noStrike">
              <a:latin typeface="Arial"/>
            </a:endParaRPr>
          </a:p>
          <a:p>
            <a:r>
              <a:rPr b="0" lang="en-US" sz="2000" spc="-1" strike="noStrike">
                <a:latin typeface="Arial"/>
              </a:rPr>
              <a:t>Say we have 1000 combinations of parameters, which you easily get with a grid. We want to find a subset that is optimum with a given time constraint.</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533520" y="764280"/>
            <a:ext cx="6704640" cy="3771360"/>
          </a:xfrm>
          <a:prstGeom prst="rect">
            <a:avLst/>
          </a:prstGeom>
        </p:spPr>
      </p:sp>
      <p:sp>
        <p:nvSpPr>
          <p:cNvPr id="33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This might sound a bit abstract so I drew a picture. Basically we want to find a subset of the rows in this table so that if you compute the maximum in each column, you’re best on aggregate. Say we aggregate over datasets by using a mean, then we want a subset of k rows so that if I take the minimum over the k rows and then the average over the columns, I get the maximum value.</a:t>
            </a:r>
            <a:endParaRPr b="0" lang="en-US" sz="2000" spc="-1" strike="noStrike">
              <a:latin typeface="Arial"/>
            </a:endParaRPr>
          </a:p>
          <a:p>
            <a:r>
              <a:rPr b="0" lang="en-US" sz="2000" spc="-1" strike="noStrike">
                <a:latin typeface="Arial"/>
              </a:rPr>
              <a:t>This is a submodular optimization problem and you can see in a couple of other ways that it’s NP hard to solve correctly. However, we can use a greedy approximation, and that will have a suboptimality of factor sqrt(2), as usual for submodular maximization.</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533520" y="764280"/>
            <a:ext cx="6704640" cy="3771360"/>
          </a:xfrm>
          <a:prstGeom prst="rect">
            <a:avLst/>
          </a:prstGeom>
        </p:spPr>
      </p:sp>
      <p:sp>
        <p:nvSpPr>
          <p:cNvPr id="33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For the greedy version, we first pick the configuration that’s best on average. That clearly gives us the best subset of size one. This also gives us what should probably be the defaults.</a:t>
            </a:r>
            <a:endParaRPr b="0" lang="en-US" sz="2000" spc="-1" strike="noStrike">
              <a:latin typeface="Arial"/>
            </a:endParaRPr>
          </a:p>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533520" y="764280"/>
            <a:ext cx="6704640" cy="3771360"/>
          </a:xfrm>
          <a:prstGeom prst="rect">
            <a:avLst/>
          </a:prstGeom>
        </p:spPr>
      </p:sp>
      <p:sp>
        <p:nvSpPr>
          <p:cNvPr id="338"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Then, we add the configuration to the set so that adding this row and computing the minimum in the column gives us the highest improvement. So the second row we pick is not the second best, but the one that gives us the biggest advantage over just having the first configuration.</a:t>
            </a:r>
            <a:endParaRPr b="0" lang="en-US" sz="2000" spc="-1" strike="noStrike">
              <a:latin typeface="Arial"/>
            </a:endParaRPr>
          </a:p>
          <a:p>
            <a:r>
              <a:rPr b="0" lang="en-US" sz="2000" spc="-1" strike="noStrike">
                <a:latin typeface="Arial"/>
              </a:rPr>
              <a:t>So here in this example, configuration might improve a lot on dataset 2, and so improve the overall set a lot.</a:t>
            </a:r>
            <a:endParaRPr b="0" lang="en-US" sz="2000" spc="-1" strike="noStrike">
              <a:latin typeface="Arial"/>
            </a:endParaRPr>
          </a:p>
          <a:p>
            <a:r>
              <a:rPr b="0" lang="en-US" sz="2000" spc="-1" strike="noStrike">
                <a:latin typeface="Arial"/>
              </a:rPr>
              <a:t>One of the benefits of the greedy approximation is that we actually get a ranked list. So if we compute an optimum subset of size k, we get an optimum subset for any value smaller than k.</a:t>
            </a:r>
            <a:endParaRPr b="0" lang="en-US" sz="2000" spc="-1" strike="noStrike">
              <a:latin typeface="Arial"/>
            </a:endParaRPr>
          </a:p>
          <a:p>
            <a:r>
              <a:rPr b="0" lang="en-US" sz="2000" spc="-1" strike="noStrike">
                <a:latin typeface="Arial"/>
              </a:rPr>
              <a:t>That’s great for shipping this in software as you only need to ship a single list, and the user can provide the budget.</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533520" y="764280"/>
            <a:ext cx="6704640" cy="3771360"/>
          </a:xfrm>
          <a:prstGeom prst="rect">
            <a:avLst/>
          </a:prstGeom>
        </p:spPr>
      </p:sp>
      <p:sp>
        <p:nvSpPr>
          <p:cNvPr id="340"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We briefly confirmed that using the greedy optimization actually didn’t decrease performance. For this we solved the optimization exactly using branch and bound. We could only do this for relatively small subsets, so here it’s for subsets of size up to 6.</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533520" y="764280"/>
            <a:ext cx="6704640" cy="3771360"/>
          </a:xfrm>
          <a:prstGeom prst="rect">
            <a:avLst/>
          </a:prstGeom>
        </p:spPr>
      </p:sp>
      <p:sp>
        <p:nvSpPr>
          <p:cNvPr id="342" name="PlaceHolder 2"/>
          <p:cNvSpPr>
            <a:spLocks noGrp="1"/>
          </p:cNvSpPr>
          <p:nvPr>
            <p:ph type="body"/>
          </p:nvPr>
        </p:nvSpPr>
        <p:spPr>
          <a:xfrm>
            <a:off x="777240" y="4777560"/>
            <a:ext cx="6217560" cy="5119560"/>
          </a:xfrm>
          <a:prstGeom prst="rect">
            <a:avLst/>
          </a:prstGeom>
        </p:spPr>
        <p:txBody>
          <a:bodyPr lIns="0" rIns="0" tIns="0" bIns="0"/>
          <a:p>
            <a:r>
              <a:rPr b="0" lang="en-US" sz="1800" spc="-1" strike="noStrike">
                <a:latin typeface="Arial"/>
              </a:rPr>
              <a:t>Ok so but how well does this actually work? The goal is to provide a solution that can easily be implemented and easily be used. We compared our approach against randomized search and bayesian optimization.</a:t>
            </a:r>
            <a:endParaRPr b="0" lang="en-US" sz="1800" spc="-1" strike="noStrike">
              <a:latin typeface="Arial"/>
            </a:endParaRPr>
          </a:p>
          <a:p>
            <a:r>
              <a:rPr b="0" lang="en-US" sz="1800" spc="-1" strike="noStrike">
                <a:latin typeface="Arial"/>
              </a:rPr>
              <a:t>If the budget is very small, say we only allow 2 or 4 runs, then our approach is clearly superior. Bayesian optimization doesn’t really start working until you have 16 or 32 runs or so. However, we found that our ranked list actually performed quite well, even in that regime.</a:t>
            </a:r>
            <a:endParaRPr b="0" lang="en-US" sz="1800" spc="-1" strike="noStrike">
              <a:latin typeface="Arial"/>
            </a:endParaRPr>
          </a:p>
          <a:p>
            <a:r>
              <a:rPr b="0" lang="en-US" sz="1800" spc="-1" strike="noStrike">
                <a:latin typeface="Arial"/>
              </a:rPr>
              <a:t>This comparison is a bit apples to oranges, as our algorithm is using meta-learning to produce a fixed list, while the other two are search algorithms that don’t exploit meta-learning. But as a user, what you really care about is performance vs budget, and I think we’re doing quite well.</a:t>
            </a:r>
            <a:endParaRPr b="0" lang="en-US" sz="1800" spc="-1" strike="noStrike">
              <a:latin typeface="Arial"/>
            </a:endParaRPr>
          </a:p>
          <a:p>
            <a:r>
              <a:rPr b="0" lang="en-US" sz="1800" spc="-1" strike="noStrike">
                <a:latin typeface="Arial"/>
              </a:rPr>
              <a:t>Another interesting aspect that we didn’t look into is multi-fidelity optimization, or hyperband.</a:t>
            </a:r>
            <a:endParaRPr b="0" lang="en-US" sz="1800" spc="-1" strike="noStrike">
              <a:latin typeface="Arial"/>
            </a:endParaRPr>
          </a:p>
          <a:p>
            <a:r>
              <a:rPr b="0" lang="en-US" sz="1800" spc="-1" strike="noStrike">
                <a:latin typeface="Arial"/>
              </a:rPr>
              <a:t>I’ll come back to this later, but basically our approach is orthogonal to hyperband, and once you have your prioritized list, you can just run hyperband or successive halving on it.</a:t>
            </a:r>
            <a:endParaRPr b="0" lang="en-US"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533520" y="764280"/>
            <a:ext cx="6704640" cy="3771360"/>
          </a:xfrm>
          <a:prstGeom prst="rect">
            <a:avLst/>
          </a:prstGeom>
        </p:spPr>
      </p:sp>
      <p:sp>
        <p:nvSpPr>
          <p:cNvPr id="314" name="PlaceHolder 2"/>
          <p:cNvSpPr>
            <a:spLocks noGrp="1"/>
          </p:cNvSpPr>
          <p:nvPr>
            <p:ph type="body"/>
          </p:nvPr>
        </p:nvSpPr>
        <p:spPr>
          <a:xfrm>
            <a:off x="777240" y="4777560"/>
            <a:ext cx="6217560" cy="4740480"/>
          </a:xfrm>
          <a:prstGeom prst="rect">
            <a:avLst/>
          </a:prstGeom>
        </p:spPr>
        <p:txBody>
          <a:bodyPr lIns="0" rIns="0" tIns="0" bIns="0"/>
          <a:p>
            <a:r>
              <a:rPr b="0" lang="en-US" sz="1600" spc="-1" strike="noStrike">
                <a:latin typeface="Arial"/>
              </a:rPr>
              <a:t>I want to start with a quick overview of how I think about the machine learning workflow.</a:t>
            </a:r>
            <a:endParaRPr b="0" lang="en-US" sz="1600" spc="-1" strike="noStrike">
              <a:latin typeface="Arial"/>
            </a:endParaRPr>
          </a:p>
          <a:p>
            <a:r>
              <a:rPr b="0" lang="en-US" sz="1600" spc="-1" strike="noStrike">
                <a:latin typeface="Arial"/>
              </a:rPr>
              <a:t>There’s many version of this, and it’s also known as FIXME.</a:t>
            </a:r>
            <a:endParaRPr b="0" lang="en-US" sz="1600" spc="-1" strike="noStrike">
              <a:latin typeface="Arial"/>
            </a:endParaRPr>
          </a:p>
          <a:p>
            <a:r>
              <a:rPr b="0" lang="en-US" sz="1600" spc="-1" strike="noStrike">
                <a:latin typeface="Arial"/>
              </a:rPr>
              <a:t>You start with defining the problem you want to solve, and collect the data. You do an initial data cleaning and visualization, then you work on model building and comparison, and do model evaluation.</a:t>
            </a:r>
            <a:endParaRPr b="0" lang="en-US" sz="1600" spc="-1" strike="noStrike">
              <a:latin typeface="Arial"/>
            </a:endParaRPr>
          </a:p>
          <a:p>
            <a:r>
              <a:rPr b="0" lang="en-US" sz="1600" spc="-1" strike="noStrike">
                <a:latin typeface="Arial"/>
              </a:rPr>
              <a:t>Then, usually you integrate into a bigger system. That can be deployment or offline use within some bigger pipeline. There’s usually consequences of a model that can not be evaluated without actually using a model.</a:t>
            </a:r>
            <a:endParaRPr b="0" lang="en-US" sz="1600" spc="-1" strike="noStrike">
              <a:latin typeface="Arial"/>
            </a:endParaRPr>
          </a:p>
          <a:p>
            <a:r>
              <a:rPr b="0" lang="en-US" sz="1600" spc="-1" strike="noStrike">
                <a:latin typeface="Arial"/>
              </a:rPr>
              <a:t>One of the points I want to emphasize is that this is not a feed-forward process, but there’s a feedback loop between the different steps. I drew it as a cycle but actually I think it’s best to think of it as a fully connected graph. After each step, you might go back to previous steps. Each step might tell you about a mistake you made earlier or something you can do better.</a:t>
            </a:r>
            <a:endParaRPr b="0" lang="en-US" sz="1600" spc="-1" strike="noStrike">
              <a:latin typeface="Arial"/>
            </a:endParaRPr>
          </a:p>
          <a:p>
            <a:r>
              <a:rPr b="0" lang="en-US" sz="1600" spc="-1" strike="noStrike">
                <a:latin typeface="Arial"/>
              </a:rPr>
              <a:t>I titled this a real world ML workflow, because this is not how ML is usual treated in research or by existing ML tools.</a:t>
            </a:r>
            <a:endParaRPr b="0" lang="en-US" sz="1600" spc="-1" strike="noStrike">
              <a:latin typeface="Arial"/>
            </a:endParaRPr>
          </a:p>
          <a:p>
            <a:r>
              <a:rPr b="0" lang="en-US" sz="1600" spc="-1" strike="noStrike">
                <a:latin typeface="Arial"/>
              </a:rPr>
              <a:t>Usually tools and research focus on a single step, most commonly the model building, and ignore the interdepencencies. I think we need to do better, and that is the focus of this talk.</a:t>
            </a:r>
            <a:endParaRPr b="0" lang="en-US" sz="16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533520" y="764280"/>
            <a:ext cx="6704640" cy="3771360"/>
          </a:xfrm>
          <a:prstGeom prst="rect">
            <a:avLst/>
          </a:prstGeom>
        </p:spPr>
      </p:sp>
      <p:sp>
        <p:nvSpPr>
          <p:cNvPr id="344"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We presented an extension of this work at the meta-learning workshop at NeurIPS 2018, were instead of building lists of defaults, we built what we called symbolic defaults.</a:t>
            </a:r>
            <a:endParaRPr b="0" lang="en-US" sz="1800" spc="-1" strike="noStrike">
              <a:latin typeface="Arial"/>
            </a:endParaRPr>
          </a:p>
          <a:p>
            <a:r>
              <a:rPr b="0" lang="en-US" sz="1800" spc="-1" strike="noStrike">
                <a:latin typeface="Arial"/>
              </a:rPr>
              <a:t>Here a default is not simply a constant but a simple function of some meta feature. In many cases, scikit-learn and other libraries actually use meta-features to construct defaults. A famous example is the use of the squareroot of the number of features as the max features in a random forest, which is the default that Breiman suggested.</a:t>
            </a:r>
            <a:endParaRPr b="0" lang="en-US" sz="1800" spc="-1" strike="noStrike">
              <a:latin typeface="Arial"/>
            </a:endParaRPr>
          </a:p>
          <a:p>
            <a:r>
              <a:rPr b="0" lang="en-US" sz="1800" spc="-1" strike="noStrike">
                <a:latin typeface="Arial"/>
              </a:rPr>
              <a:t>The previous work didn’t do that. In this workshop paper, we didn’t do lists, we just did single defaults. The problem with finding these is that the natural way to do this is genetic programming, and doing genetic programming over the defaults on about 100 datasets is a bit tricky.</a:t>
            </a:r>
            <a:br/>
            <a:r>
              <a:rPr b="0" lang="en-US" sz="1800" spc="-1" strike="noStrike">
                <a:latin typeface="Arial"/>
              </a:rPr>
              <a:t>We could recover some known functional relationships though, such as for the bandwidth of rbf kernels.</a:t>
            </a:r>
            <a:endParaRPr b="0" lang="en-US"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533520" y="764280"/>
            <a:ext cx="6704640" cy="3771360"/>
          </a:xfrm>
          <a:prstGeom prst="rect">
            <a:avLst/>
          </a:prstGeom>
        </p:spPr>
      </p:sp>
      <p:sp>
        <p:nvSpPr>
          <p:cNvPr id="31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Right now there are tools for these different steps available, but I think they are much too hard to use. For example, here is me doing some basic visualization on a standard ML benchmark dataset, the adult dataset. I want to figure out what the univariate distributions are for the two classes. I’ll use seaborn which is one of the most advanced visualisualization libraries for python. However, it’s not really made for supervised learning datasets and so to do what I want to do I have to come up with a pretty intricate call that I got by asking Michael Waskom on the issue tracker and that I probably have to look up every time.</a:t>
            </a:r>
            <a:endParaRPr b="0" lang="en-US" sz="2000" spc="-1" strike="noStrike">
              <a:latin typeface="Arial"/>
            </a:endParaRPr>
          </a:p>
          <a:p>
            <a:r>
              <a:rPr b="0" lang="en-US" sz="2000" spc="-1" strike="noStrike">
                <a:latin typeface="Arial"/>
              </a:rPr>
              <a:t>And seaborn is great, but it’s not really the tool I need.</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1371600" y="764280"/>
            <a:ext cx="5026320" cy="3769200"/>
          </a:xfrm>
          <a:prstGeom prst="rect">
            <a:avLst/>
          </a:prstGeom>
        </p:spPr>
      </p:sp>
      <p:sp>
        <p:nvSpPr>
          <p:cNvPr id="346" name="PlaceHolder 2"/>
          <p:cNvSpPr>
            <a:spLocks noGrp="1"/>
          </p:cNvSpPr>
          <p:nvPr>
            <p:ph type="body"/>
          </p:nvPr>
        </p:nvSpPr>
        <p:spPr>
          <a:xfrm>
            <a:off x="777240" y="4777560"/>
            <a:ext cx="6215400" cy="452376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Thank you for your attention and I’m happy to take any questions!</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533520" y="764280"/>
            <a:ext cx="6704640" cy="3771360"/>
          </a:xfrm>
          <a:prstGeom prst="rect">
            <a:avLst/>
          </a:prstGeom>
        </p:spPr>
      </p:sp>
      <p:sp>
        <p:nvSpPr>
          <p:cNvPr id="318"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Similarly when it comes to machine learning, I think there’s a lot to improve on. I spend a lot of time on scikit-learn and making it easier to use. But here’s basically what you’d have to do to learn a logistic regression model and tune the regularization parameter on this adult dataset. And keep in mind, this is not very dirty data, this is a pretty standard benchmark.</a:t>
            </a:r>
            <a:endParaRPr b="0" lang="en-US" sz="1800" spc="-1" strike="noStrike">
              <a:latin typeface="Arial"/>
            </a:endParaRPr>
          </a:p>
          <a:p>
            <a:r>
              <a:rPr b="0" lang="en-US" sz="1800" spc="-1" strike="noStrike">
                <a:latin typeface="Arial"/>
              </a:rPr>
              <a:t>Scikit-learn is very explicit and very flexible which is great when you want to control what you’re doing very precisely. But for running a quick prototype it’s not ideal.</a:t>
            </a:r>
            <a:endParaRPr b="0" lang="en-US" sz="1800" spc="-1" strike="noStrike">
              <a:latin typeface="Arial"/>
            </a:endParaRPr>
          </a:p>
          <a:p>
            <a:r>
              <a:rPr b="0" lang="en-US" sz="1800" spc="-1" strike="noStrike">
                <a:latin typeface="Arial"/>
              </a:rPr>
              <a:t>And I can come up with this code here pretty easily but  I’m also responsible for a bunch of the things that are happening here. It could certainly be more intuitive.</a:t>
            </a:r>
            <a:endParaRPr b="0" lang="en-US" sz="1800" spc="-1" strike="noStrike">
              <a:latin typeface="Arial"/>
            </a:endParaRPr>
          </a:p>
          <a:p>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533520" y="764280"/>
            <a:ext cx="6704640" cy="3771360"/>
          </a:xfrm>
          <a:prstGeom prst="rect">
            <a:avLst/>
          </a:prstGeom>
        </p:spPr>
      </p:sp>
      <p:sp>
        <p:nvSpPr>
          <p:cNvPr id="320" name="PlaceHolder 2"/>
          <p:cNvSpPr>
            <a:spLocks noGrp="1"/>
          </p:cNvSpPr>
          <p:nvPr>
            <p:ph type="body"/>
          </p:nvPr>
        </p:nvSpPr>
        <p:spPr>
          <a:xfrm>
            <a:off x="777240" y="4777560"/>
            <a:ext cx="6217560" cy="4740480"/>
          </a:xfrm>
          <a:prstGeom prst="rect">
            <a:avLst/>
          </a:prstGeom>
        </p:spPr>
        <p:txBody>
          <a:bodyPr lIns="0" rIns="0" tIns="0" bIns="0"/>
          <a:p>
            <a:r>
              <a:rPr b="0" lang="en-US" sz="1800" spc="-1" strike="noStrike">
                <a:latin typeface="Arial"/>
              </a:rPr>
              <a:t>Coming back to the workflow I discussed earlier, my point here is not that the tools are bad, but that the tools we have make us focus on the wrong things.</a:t>
            </a:r>
            <a:endParaRPr b="0" lang="en-US" sz="1800" spc="-1" strike="noStrike">
              <a:latin typeface="Arial"/>
            </a:endParaRPr>
          </a:p>
          <a:p>
            <a:r>
              <a:rPr b="0" lang="en-US" sz="1800" spc="-1" strike="noStrike">
                <a:latin typeface="Arial"/>
              </a:rPr>
              <a:t>Our tools require us to spend a lot of time on each individual step, and make it hard to iterate quickly between the different stages. In particular our tools make us spend time in the steps that should be easy, like the preprocessing, visualization and modeling. You should be spending time in collecting data and analyzing the model instead.</a:t>
            </a:r>
            <a:endParaRPr b="0" lang="en-US" sz="1800" spc="-1" strike="noStrike">
              <a:latin typeface="Arial"/>
            </a:endParaRPr>
          </a:p>
          <a:p>
            <a:endParaRPr b="0" lang="en-US" sz="1800" spc="-1" strike="noStrike">
              <a:latin typeface="Arial"/>
            </a:endParaRPr>
          </a:p>
          <a:p>
            <a:r>
              <a:rPr b="0" lang="en-US" sz="1800" spc="-1" strike="noStrike">
                <a:latin typeface="Arial"/>
              </a:rPr>
              <a:t>So let’s talk about what we can do about this situation.</a:t>
            </a:r>
            <a:endParaRPr b="0" lang="en-US" sz="1800" spc="-1" strike="noStrike">
              <a:latin typeface="Arial"/>
            </a:endParaRPr>
          </a:p>
          <a:p>
            <a:r>
              <a:rPr b="0" lang="en-US" sz="1800" spc="-1" strike="noStrike">
                <a:latin typeface="Arial"/>
              </a:rPr>
              <a:t>The first thing I want to talk about is some flavors of AutoML that I’ve worked on. That is basically about automating the model building step.</a:t>
            </a:r>
            <a:endParaRPr b="0" lang="en-US" sz="18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533520" y="764280"/>
            <a:ext cx="6704640" cy="3771360"/>
          </a:xfrm>
          <a:prstGeom prst="rect">
            <a:avLst/>
          </a:prstGeom>
        </p:spPr>
      </p:sp>
      <p:sp>
        <p:nvSpPr>
          <p:cNvPr id="32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 first thing you need to do automl research is datasets. There’s this great project called OpenML that I joined several years ago.</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a:t>
            </a:r>
            <a:r>
              <a:rPr b="0" lang="en-US" sz="4400" spc="-1" strike="noStrike">
                <a:latin typeface="Arial"/>
              </a:rPr>
              <a:t>to 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a:t>
            </a:r>
            <a:r>
              <a:rPr b="0" lang="en-US" sz="4400" spc="-1" strike="noStrike">
                <a:latin typeface="Arial"/>
              </a:rPr>
              <a:t>t</a:t>
            </a:r>
            <a:endParaRPr b="0" lang="en-US" sz="4400" spc="-1" strike="noStrike">
              <a:latin typeface="Arial"/>
            </a:endParaRPr>
          </a:p>
        </p:txBody>
      </p:sp>
      <p:sp>
        <p:nvSpPr>
          <p:cNvPr id="115"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arxiv.org/abs/1911.02490" TargetMode="External"/><Relationship Id="rId3" Type="http://schemas.openxmlformats.org/officeDocument/2006/relationships/slideLayout" Target="../slideLayouts/slideLayout6.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s://amueller.github.io/dabl" TargetMode="External"/><Relationship Id="rId7" Type="http://schemas.openxmlformats.org/officeDocument/2006/relationships/slideLayout" Target="../slideLayouts/slideLayout37.xml"/><Relationship Id="rId8"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47200" y="1097280"/>
            <a:ext cx="7679160" cy="336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4000" spc="-1" strike="noStrike">
                <a:solidFill>
                  <a:srgbClr val="000000"/>
                </a:solidFill>
                <a:latin typeface="Arial"/>
                <a:ea typeface="DejaVu Sans"/>
              </a:rPr>
              <a:t>Accessible Machine Learning</a:t>
            </a:r>
            <a:endParaRPr b="0" lang="en-US" sz="4000" spc="-1" strike="noStrike">
              <a:latin typeface="Arial"/>
            </a:endParaRPr>
          </a:p>
          <a:p>
            <a:pPr>
              <a:lnSpc>
                <a:spcPct val="100000"/>
              </a:lnSpc>
            </a:pPr>
            <a:r>
              <a:rPr b="0" lang="en-US" sz="4000" spc="-1" strike="noStrike">
                <a:solidFill>
                  <a:srgbClr val="000000"/>
                </a:solidFill>
                <a:latin typeface="Arial"/>
                <a:ea typeface="DejaVu Sans"/>
              </a:rPr>
              <a:t>in Python</a:t>
            </a:r>
            <a:endParaRPr b="0" lang="en-US" sz="4000" spc="-1" strike="noStrike">
              <a:latin typeface="Arial"/>
            </a:endParaRPr>
          </a:p>
        </p:txBody>
      </p:sp>
      <p:sp>
        <p:nvSpPr>
          <p:cNvPr id="159" name="CustomShape 2"/>
          <p:cNvSpPr/>
          <p:nvPr/>
        </p:nvSpPr>
        <p:spPr>
          <a:xfrm>
            <a:off x="547200" y="4114800"/>
            <a:ext cx="6765840" cy="153720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Arial"/>
                <a:ea typeface="DejaVu Sans"/>
              </a:rPr>
              <a:t>Andreas Müller</a:t>
            </a:r>
            <a:endParaRPr b="0" lang="en-US" sz="4800" spc="-1" strike="noStrike">
              <a:latin typeface="Arial"/>
            </a:endParaRPr>
          </a:p>
          <a:p>
            <a:pPr>
              <a:lnSpc>
                <a:spcPct val="100000"/>
              </a:lnSpc>
            </a:pPr>
            <a:r>
              <a:rPr b="0" lang="en-US" sz="1800" spc="-1" strike="noStrike">
                <a:solidFill>
                  <a:srgbClr val="000000"/>
                </a:solidFill>
                <a:latin typeface="Arial"/>
                <a:ea typeface="DejaVu Sans"/>
              </a:rPr>
              <a:t>Associate Research Scientist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Columbia University</a:t>
            </a:r>
            <a:endParaRPr b="0" lang="en-US" sz="1800" spc="-1" strike="noStrike">
              <a:latin typeface="Arial"/>
            </a:endParaRPr>
          </a:p>
          <a:p>
            <a:pPr>
              <a:lnSpc>
                <a:spcPct val="100000"/>
              </a:lnSpc>
            </a:pPr>
            <a:r>
              <a:rPr b="0" lang="en-US" sz="1800" spc="-1" strike="noStrike">
                <a:solidFill>
                  <a:srgbClr val="000000"/>
                </a:solidFill>
                <a:latin typeface="Arial"/>
                <a:ea typeface="DejaVu Sans"/>
              </a:rPr>
              <a:t>Scikit-learn Technical Committee</a:t>
            </a:r>
            <a:endParaRPr b="0" lang="en-US" sz="1800" spc="-1" strike="noStrike">
              <a:latin typeface="Arial"/>
            </a:endParaRPr>
          </a:p>
        </p:txBody>
      </p:sp>
      <p:pic>
        <p:nvPicPr>
          <p:cNvPr id="160" name="" descr=""/>
          <p:cNvPicPr/>
          <p:nvPr/>
        </p:nvPicPr>
        <p:blipFill>
          <a:blip r:embed="rId1"/>
          <a:stretch/>
        </p:blipFill>
        <p:spPr>
          <a:xfrm>
            <a:off x="5785920" y="3134880"/>
            <a:ext cx="4087440" cy="2532240"/>
          </a:xfrm>
          <a:prstGeom prst="rect">
            <a:avLst/>
          </a:prstGeom>
          <a:ln>
            <a:noFill/>
          </a:ln>
        </p:spPr>
      </p:pic>
      <p:pic>
        <p:nvPicPr>
          <p:cNvPr id="161" name="" descr=""/>
          <p:cNvPicPr/>
          <p:nvPr/>
        </p:nvPicPr>
        <p:blipFill>
          <a:blip r:embed="rId2"/>
          <a:stretch/>
        </p:blipFill>
        <p:spPr>
          <a:xfrm>
            <a:off x="5669280" y="5943600"/>
            <a:ext cx="4295520" cy="826920"/>
          </a:xfrm>
          <a:prstGeom prst="rect">
            <a:avLst/>
          </a:prstGeom>
          <a:ln>
            <a:noFill/>
          </a:ln>
        </p:spPr>
      </p:pic>
      <p:pic>
        <p:nvPicPr>
          <p:cNvPr id="162" name="" descr=""/>
          <p:cNvPicPr/>
          <p:nvPr/>
        </p:nvPicPr>
        <p:blipFill>
          <a:blip r:embed="rId3"/>
          <a:stretch/>
        </p:blipFill>
        <p:spPr>
          <a:xfrm>
            <a:off x="1911600" y="5868360"/>
            <a:ext cx="1835280" cy="1078560"/>
          </a:xfrm>
          <a:prstGeom prst="rect">
            <a:avLst/>
          </a:prstGeom>
          <a:ln>
            <a:noFill/>
          </a:ln>
        </p:spPr>
      </p:pic>
      <p:pic>
        <p:nvPicPr>
          <p:cNvPr id="163" name="" descr=""/>
          <p:cNvPicPr/>
          <p:nvPr/>
        </p:nvPicPr>
        <p:blipFill>
          <a:blip r:embed="rId4"/>
          <a:stretch/>
        </p:blipFill>
        <p:spPr>
          <a:xfrm>
            <a:off x="548640" y="5846400"/>
            <a:ext cx="1095120" cy="11008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09" name="" descr=""/>
          <p:cNvPicPr/>
          <p:nvPr/>
        </p:nvPicPr>
        <p:blipFill>
          <a:blip r:embed="rId1"/>
          <a:stretch/>
        </p:blipFill>
        <p:spPr>
          <a:xfrm>
            <a:off x="360" y="1371600"/>
            <a:ext cx="10080360" cy="48196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11" name="" descr=""/>
          <p:cNvPicPr/>
          <p:nvPr/>
        </p:nvPicPr>
        <p:blipFill>
          <a:blip r:embed="rId1"/>
          <a:stretch/>
        </p:blipFill>
        <p:spPr>
          <a:xfrm>
            <a:off x="0" y="914400"/>
            <a:ext cx="10080360" cy="55537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13" name="" descr=""/>
          <p:cNvPicPr/>
          <p:nvPr/>
        </p:nvPicPr>
        <p:blipFill>
          <a:blip r:embed="rId1"/>
          <a:stretch/>
        </p:blipFill>
        <p:spPr>
          <a:xfrm>
            <a:off x="24120" y="1005840"/>
            <a:ext cx="9851400" cy="3936960"/>
          </a:xfrm>
          <a:prstGeom prst="rect">
            <a:avLst/>
          </a:prstGeom>
          <a:ln>
            <a:noFill/>
          </a:ln>
        </p:spPr>
      </p:pic>
      <p:sp>
        <p:nvSpPr>
          <p:cNvPr id="214" name="TextShape 2"/>
          <p:cNvSpPr txBox="1"/>
          <p:nvPr/>
        </p:nvSpPr>
        <p:spPr>
          <a:xfrm>
            <a:off x="473040" y="5577840"/>
            <a:ext cx="8853840" cy="515880"/>
          </a:xfrm>
          <a:prstGeom prst="rect">
            <a:avLst/>
          </a:prstGeom>
          <a:noFill/>
          <a:ln>
            <a:noFill/>
          </a:ln>
        </p:spPr>
        <p:txBody>
          <a:bodyPr lIns="90000" rIns="90000" tIns="45000" bIns="45000"/>
          <a:p>
            <a:r>
              <a:rPr b="0" lang="en-US" sz="1200" spc="-1" strike="noStrike">
                <a:latin typeface="Arial"/>
              </a:rPr>
              <a:t>Feurer, Rijn, Kadra, Gijsbers, Mallik, Ravi, Mueller, Vanschoren, Hutter: OpenML-Python: an extensible Python API for OpenML</a:t>
            </a:r>
            <a:br/>
            <a:r>
              <a:rPr b="0" lang="en-US" sz="1200" spc="-1" strike="noStrike">
                <a:latin typeface="Arial"/>
                <a:hlinkClick r:id="rId2"/>
              </a:rPr>
              <a:t>https://arxiv.org/abs/1911.02490</a:t>
            </a:r>
            <a:r>
              <a:rPr b="0" lang="en-US" sz="1200" spc="-1" strike="noStrike">
                <a:latin typeface="Arial"/>
              </a:rPr>
              <a:t> (submitted to JMLR OSS)</a:t>
            </a:r>
            <a:endParaRPr b="0" lang="en-US" sz="1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Learning (Multiple) Defaults</a:t>
            </a:r>
            <a:endParaRPr b="0" lang="en-US" sz="3200" spc="-1" strike="noStrike">
              <a:latin typeface="Arial"/>
            </a:endParaRPr>
          </a:p>
        </p:txBody>
      </p:sp>
      <p:sp>
        <p:nvSpPr>
          <p:cNvPr id="216" name="TextShape 2"/>
          <p:cNvSpPr txBox="1"/>
          <p:nvPr/>
        </p:nvSpPr>
        <p:spPr>
          <a:xfrm>
            <a:off x="548640" y="6550920"/>
            <a:ext cx="8661600" cy="489960"/>
          </a:xfrm>
          <a:prstGeom prst="rect">
            <a:avLst/>
          </a:prstGeom>
          <a:noFill/>
          <a:ln>
            <a:noFill/>
          </a:ln>
        </p:spPr>
        <p:txBody>
          <a:bodyPr lIns="90000" rIns="90000" tIns="45000" bIns="45000"/>
          <a:p>
            <a:r>
              <a:rPr b="0" lang="en-US" sz="1400" spc="-1" strike="noStrike">
                <a:latin typeface="Arial"/>
              </a:rPr>
              <a:t>Pfisterer, Rijn, Probst, Mueller, Bischl: Learning Multiple Defaults for Machine Learning Algorithms https://arxiv.org/abs/1811.09409</a:t>
            </a:r>
            <a:endParaRPr b="0" lang="en-US" sz="1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504000" y="301320"/>
            <a:ext cx="9072000" cy="1261800"/>
          </a:xfrm>
          <a:prstGeom prst="rect">
            <a:avLst/>
          </a:prstGeom>
          <a:noFill/>
          <a:ln>
            <a:noFill/>
          </a:ln>
        </p:spPr>
        <p:txBody>
          <a:bodyPr lIns="0" rIns="0" tIns="0" bIns="0" anchor="ctr"/>
          <a:p>
            <a:pPr algn="ctr"/>
            <a:r>
              <a:rPr b="0" lang="en-US" sz="4000" spc="-1" strike="noStrike">
                <a:latin typeface="Arial"/>
              </a:rPr>
              <a:t>Optimizing a Portfolio of Configurations</a:t>
            </a:r>
            <a:endParaRPr b="0" lang="en-US" sz="4000" spc="-1" strike="noStrike">
              <a:latin typeface="Arial"/>
            </a:endParaRPr>
          </a:p>
        </p:txBody>
      </p:sp>
      <p:pic>
        <p:nvPicPr>
          <p:cNvPr id="218" name="" descr=""/>
          <p:cNvPicPr/>
          <p:nvPr/>
        </p:nvPicPr>
        <p:blipFill>
          <a:blip r:embed="rId1"/>
          <a:stretch/>
        </p:blipFill>
        <p:spPr>
          <a:xfrm>
            <a:off x="2036160" y="2377440"/>
            <a:ext cx="5553360" cy="2232720"/>
          </a:xfrm>
          <a:prstGeom prst="rect">
            <a:avLst/>
          </a:prstGeom>
          <a:ln>
            <a:noFill/>
          </a:ln>
        </p:spPr>
      </p:pic>
      <p:pic>
        <p:nvPicPr>
          <p:cNvPr id="219" name="" descr=""/>
          <p:cNvPicPr/>
          <p:nvPr/>
        </p:nvPicPr>
        <p:blipFill>
          <a:blip r:embed="rId2"/>
          <a:stretch/>
        </p:blipFill>
        <p:spPr>
          <a:xfrm>
            <a:off x="69480" y="5029200"/>
            <a:ext cx="9806040" cy="5936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0"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221" name="" descr=""/>
          <p:cNvPicPr/>
          <p:nvPr/>
        </p:nvPicPr>
        <p:blipFill>
          <a:blip r:embed="rId1"/>
          <a:stretch/>
        </p:blipFill>
        <p:spPr>
          <a:xfrm>
            <a:off x="2926080" y="6035040"/>
            <a:ext cx="3647880" cy="14666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2"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23" name="CustomShape 2"/>
          <p:cNvSpPr/>
          <p:nvPr/>
        </p:nvSpPr>
        <p:spPr>
          <a:xfrm>
            <a:off x="548640" y="1884240"/>
            <a:ext cx="8869680" cy="548640"/>
          </a:xfrm>
          <a:prstGeom prst="rect">
            <a:avLst/>
          </a:prstGeom>
          <a:noFill/>
          <a:ln w="76320">
            <a:solidFill>
              <a:srgbClr val="00a65d"/>
            </a:solidFill>
            <a:round/>
          </a:ln>
        </p:spPr>
        <p:style>
          <a:lnRef idx="0"/>
          <a:fillRef idx="0"/>
          <a:effectRef idx="0"/>
          <a:fontRef idx="minor"/>
        </p:style>
      </p:sp>
      <p:pic>
        <p:nvPicPr>
          <p:cNvPr id="224" name="" descr=""/>
          <p:cNvPicPr/>
          <p:nvPr/>
        </p:nvPicPr>
        <p:blipFill>
          <a:blip r:embed="rId1"/>
          <a:stretch/>
        </p:blipFill>
        <p:spPr>
          <a:xfrm>
            <a:off x="2926440" y="6035040"/>
            <a:ext cx="3647880" cy="14666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5"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26" name="CustomShape 2"/>
          <p:cNvSpPr/>
          <p:nvPr/>
        </p:nvSpPr>
        <p:spPr>
          <a:xfrm>
            <a:off x="548640" y="1884240"/>
            <a:ext cx="8869680" cy="548640"/>
          </a:xfrm>
          <a:prstGeom prst="rect">
            <a:avLst/>
          </a:prstGeom>
          <a:noFill/>
          <a:ln w="76320">
            <a:solidFill>
              <a:srgbClr val="00a65d"/>
            </a:solidFill>
            <a:round/>
          </a:ln>
        </p:spPr>
        <p:style>
          <a:lnRef idx="0"/>
          <a:fillRef idx="0"/>
          <a:effectRef idx="0"/>
          <a:fontRef idx="minor"/>
        </p:style>
      </p:sp>
      <p:sp>
        <p:nvSpPr>
          <p:cNvPr id="227" name="CustomShape 3"/>
          <p:cNvSpPr/>
          <p:nvPr/>
        </p:nvSpPr>
        <p:spPr>
          <a:xfrm>
            <a:off x="457200" y="3566160"/>
            <a:ext cx="8869680" cy="548640"/>
          </a:xfrm>
          <a:prstGeom prst="rect">
            <a:avLst/>
          </a:prstGeom>
          <a:noFill/>
          <a:ln w="76320">
            <a:solidFill>
              <a:srgbClr val="00a65d"/>
            </a:solidFill>
            <a:round/>
          </a:ln>
        </p:spPr>
        <p:style>
          <a:lnRef idx="0"/>
          <a:fillRef idx="0"/>
          <a:effectRef idx="0"/>
          <a:fontRef idx="minor"/>
        </p:style>
      </p:sp>
      <p:pic>
        <p:nvPicPr>
          <p:cNvPr id="228" name="" descr=""/>
          <p:cNvPicPr/>
          <p:nvPr/>
        </p:nvPicPr>
        <p:blipFill>
          <a:blip r:embed="rId1"/>
          <a:stretch/>
        </p:blipFill>
        <p:spPr>
          <a:xfrm>
            <a:off x="2926440" y="6035040"/>
            <a:ext cx="3647880" cy="14666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30" name="" descr=""/>
          <p:cNvPicPr/>
          <p:nvPr/>
        </p:nvPicPr>
        <p:blipFill>
          <a:blip r:embed="rId1"/>
          <a:stretch/>
        </p:blipFill>
        <p:spPr>
          <a:xfrm>
            <a:off x="1188720" y="457200"/>
            <a:ext cx="8000280" cy="66074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32" name="" descr=""/>
          <p:cNvPicPr/>
          <p:nvPr/>
        </p:nvPicPr>
        <p:blipFill>
          <a:blip r:embed="rId1"/>
          <a:stretch/>
        </p:blipFill>
        <p:spPr>
          <a:xfrm>
            <a:off x="343800" y="822960"/>
            <a:ext cx="9444960" cy="53949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2377440" y="1737360"/>
            <a:ext cx="5484600" cy="5301720"/>
          </a:xfrm>
          <a:prstGeom prst="ellipse">
            <a:avLst/>
          </a:prstGeom>
          <a:noFill/>
          <a:ln w="685800">
            <a:solidFill>
              <a:srgbClr val="adc5e7"/>
            </a:solidFill>
            <a:round/>
          </a:ln>
        </p:spPr>
        <p:style>
          <a:lnRef idx="0"/>
          <a:fillRef idx="0"/>
          <a:effectRef idx="0"/>
          <a:fontRef idx="minor"/>
        </p:style>
      </p:sp>
      <p:sp>
        <p:nvSpPr>
          <p:cNvPr id="165" name="CustomShape 2"/>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166" name="CustomShape 3"/>
          <p:cNvSpPr/>
          <p:nvPr/>
        </p:nvSpPr>
        <p:spPr>
          <a:xfrm>
            <a:off x="1188720" y="429768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167" name="CustomShape 4"/>
          <p:cNvSpPr/>
          <p:nvPr/>
        </p:nvSpPr>
        <p:spPr>
          <a:xfrm>
            <a:off x="2377440" y="21031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168" name="CustomShape 5"/>
          <p:cNvSpPr/>
          <p:nvPr/>
        </p:nvSpPr>
        <p:spPr>
          <a:xfrm>
            <a:off x="5760720" y="20116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169" name="CustomShape 6"/>
          <p:cNvSpPr/>
          <p:nvPr/>
        </p:nvSpPr>
        <p:spPr>
          <a:xfrm>
            <a:off x="6858000" y="38404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170" name="CustomShape 7"/>
          <p:cNvSpPr/>
          <p:nvPr/>
        </p:nvSpPr>
        <p:spPr>
          <a:xfrm>
            <a:off x="1738440" y="6218640"/>
            <a:ext cx="3016440" cy="456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171" name="CustomShape 8"/>
          <p:cNvSpPr/>
          <p:nvPr/>
        </p:nvSpPr>
        <p:spPr>
          <a:xfrm>
            <a:off x="6127560" y="6128280"/>
            <a:ext cx="21934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172" name="CustomShape 9"/>
          <p:cNvSpPr/>
          <p:nvPr/>
        </p:nvSpPr>
        <p:spPr>
          <a:xfrm rot="1415400">
            <a:off x="2138760" y="3013560"/>
            <a:ext cx="912600" cy="72972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173" name="CustomShape 10"/>
          <p:cNvSpPr/>
          <p:nvPr/>
        </p:nvSpPr>
        <p:spPr>
          <a:xfrm rot="5412600">
            <a:off x="4572000" y="137016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174" name="CustomShape 11"/>
          <p:cNvSpPr/>
          <p:nvPr/>
        </p:nvSpPr>
        <p:spPr>
          <a:xfrm rot="16002600">
            <a:off x="4779720" y="6654600"/>
            <a:ext cx="912600" cy="72972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175" name="CustomShape 12"/>
          <p:cNvSpPr/>
          <p:nvPr/>
        </p:nvSpPr>
        <p:spPr>
          <a:xfrm rot="8950200">
            <a:off x="7170480" y="2869560"/>
            <a:ext cx="912600" cy="72972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176" name="CustomShape 13"/>
          <p:cNvSpPr/>
          <p:nvPr/>
        </p:nvSpPr>
        <p:spPr>
          <a:xfrm rot="19872000">
            <a:off x="2165040" y="5203800"/>
            <a:ext cx="912600" cy="72972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177" name="CustomShape 14"/>
          <p:cNvSpPr/>
          <p:nvPr/>
        </p:nvSpPr>
        <p:spPr>
          <a:xfrm rot="5428800">
            <a:off x="227880" y="4180680"/>
            <a:ext cx="912600" cy="72972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178" name="CustomShape 15"/>
          <p:cNvSpPr/>
          <p:nvPr/>
        </p:nvSpPr>
        <p:spPr>
          <a:xfrm rot="11891400">
            <a:off x="7224480" y="4971240"/>
            <a:ext cx="912600" cy="72972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34" name="" descr=""/>
          <p:cNvPicPr/>
          <p:nvPr/>
        </p:nvPicPr>
        <p:blipFill>
          <a:blip r:embed="rId1"/>
          <a:stretch/>
        </p:blipFill>
        <p:spPr>
          <a:xfrm>
            <a:off x="182880" y="1463040"/>
            <a:ext cx="9601200" cy="2019960"/>
          </a:xfrm>
          <a:prstGeom prst="rect">
            <a:avLst/>
          </a:prstGeom>
          <a:ln>
            <a:noFill/>
          </a:ln>
        </p:spPr>
      </p:pic>
      <p:sp>
        <p:nvSpPr>
          <p:cNvPr id="235" name="TextShape 2"/>
          <p:cNvSpPr txBox="1"/>
          <p:nvPr/>
        </p:nvSpPr>
        <p:spPr>
          <a:xfrm>
            <a:off x="182880" y="6309360"/>
            <a:ext cx="9195120" cy="541800"/>
          </a:xfrm>
          <a:prstGeom prst="rect">
            <a:avLst/>
          </a:prstGeom>
          <a:noFill/>
          <a:ln>
            <a:noFill/>
          </a:ln>
        </p:spPr>
        <p:txBody>
          <a:bodyPr lIns="90000" rIns="90000" tIns="45000" bIns="45000"/>
          <a:p>
            <a:r>
              <a:rPr b="0" lang="en-US" sz="1600" spc="-1" strike="noStrike">
                <a:latin typeface="Arial"/>
              </a:rPr>
              <a:t>Rijn, Pfisterer, Thomas, Mueller, Bischl, Vanschoren: Meta Learning for Defaults – Symbolic Defaults</a:t>
            </a:r>
            <a:endParaRPr b="0" lang="en-US" sz="1600" spc="-1" strike="noStrike">
              <a:latin typeface="Arial"/>
            </a:endParaRPr>
          </a:p>
          <a:p>
            <a:r>
              <a:rPr b="0" lang="en-US" sz="1600" spc="-1" strike="noStrike">
                <a:latin typeface="Arial"/>
              </a:rPr>
              <a:t>NeurIPs Metalearning Workshop 2018</a:t>
            </a:r>
            <a:endParaRPr b="0" lang="en-US" sz="16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04000" y="301320"/>
            <a:ext cx="9069480" cy="5848560"/>
          </a:xfrm>
          <a:prstGeom prst="rect">
            <a:avLst/>
          </a:prstGeom>
          <a:noFill/>
          <a:ln>
            <a:noFill/>
          </a:ln>
        </p:spPr>
        <p:style>
          <a:lnRef idx="0"/>
          <a:fillRef idx="0"/>
          <a:effectRef idx="0"/>
          <a:fontRef idx="minor"/>
        </p:style>
      </p:sp>
      <p:sp>
        <p:nvSpPr>
          <p:cNvPr id="237" name="CustomShape 2"/>
          <p:cNvSpPr/>
          <p:nvPr/>
        </p:nvSpPr>
        <p:spPr>
          <a:xfrm>
            <a:off x="3017520" y="1163880"/>
            <a:ext cx="4488840" cy="3225240"/>
          </a:xfrm>
          <a:prstGeom prst="rect">
            <a:avLst/>
          </a:prstGeom>
          <a:noFill/>
          <a:ln>
            <a:noFill/>
          </a:ln>
        </p:spPr>
        <p:style>
          <a:lnRef idx="0"/>
          <a:fillRef idx="0"/>
          <a:effectRef idx="0"/>
          <a:fontRef idx="minor"/>
        </p:style>
        <p:txBody>
          <a:bodyPr lIns="90000" rIns="90000" tIns="45000" bIns="45000"/>
          <a:p>
            <a:pPr>
              <a:lnSpc>
                <a:spcPct val="100000"/>
              </a:lnSpc>
            </a:pPr>
            <a:r>
              <a:rPr b="1" lang="en-US" sz="8800" spc="-1" strike="noStrike">
                <a:solidFill>
                  <a:srgbClr val="111111"/>
                </a:solidFill>
                <a:latin typeface="Source Serif Pro"/>
                <a:ea typeface="DejaVu Sans"/>
              </a:rPr>
              <a:t>d</a:t>
            </a:r>
            <a:r>
              <a:rPr b="0" lang="en-US" sz="8800" spc="-1" strike="noStrike">
                <a:solidFill>
                  <a:srgbClr val="111111"/>
                </a:solidFill>
                <a:latin typeface="Source Serif Pro"/>
                <a:ea typeface="DejaVu Sans"/>
              </a:rPr>
              <a:t>ata</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a</a:t>
            </a:r>
            <a:r>
              <a:rPr b="0" lang="en-US" sz="8800" spc="-1" strike="noStrike">
                <a:solidFill>
                  <a:srgbClr val="111111"/>
                </a:solidFill>
                <a:latin typeface="Source Serif Pro"/>
                <a:ea typeface="DejaVu Sans"/>
              </a:rPr>
              <a:t>nalysis</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b</a:t>
            </a:r>
            <a:r>
              <a:rPr b="0" lang="en-US" sz="8800" spc="-1" strike="noStrike">
                <a:solidFill>
                  <a:srgbClr val="111111"/>
                </a:solidFill>
                <a:latin typeface="Source Serif Pro"/>
                <a:ea typeface="DejaVu Sans"/>
              </a:rPr>
              <a:t>aseline</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l</a:t>
            </a:r>
            <a:r>
              <a:rPr b="0" lang="en-US" sz="8800" spc="-1" strike="noStrike">
                <a:solidFill>
                  <a:srgbClr val="111111"/>
                </a:solidFill>
                <a:latin typeface="Source Serif Pro"/>
                <a:ea typeface="DejaVu Sans"/>
              </a:rPr>
              <a:t>ibrary</a:t>
            </a:r>
            <a:endParaRPr b="0" lang="en-US" sz="8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281880" y="266040"/>
            <a:ext cx="9069480" cy="5848560"/>
          </a:xfrm>
          <a:prstGeom prst="rect">
            <a:avLst/>
          </a:prstGeom>
          <a:noFill/>
          <a:ln>
            <a:noFill/>
          </a:ln>
        </p:spPr>
        <p:style>
          <a:lnRef idx="0"/>
          <a:fillRef idx="0"/>
          <a:effectRef idx="0"/>
          <a:fontRef idx="minor"/>
        </p:style>
      </p:sp>
      <p:sp>
        <p:nvSpPr>
          <p:cNvPr id="239" name="CustomShape 2"/>
          <p:cNvSpPr/>
          <p:nvPr/>
        </p:nvSpPr>
        <p:spPr>
          <a:xfrm>
            <a:off x="2063880" y="1209600"/>
            <a:ext cx="5484600" cy="5301720"/>
          </a:xfrm>
          <a:prstGeom prst="ellipse">
            <a:avLst/>
          </a:prstGeom>
          <a:noFill/>
          <a:ln w="685800">
            <a:solidFill>
              <a:srgbClr val="adc5e7"/>
            </a:solidFill>
            <a:round/>
          </a:ln>
        </p:spPr>
        <p:style>
          <a:lnRef idx="0"/>
          <a:fillRef idx="0"/>
          <a:effectRef idx="0"/>
          <a:fontRef idx="minor"/>
        </p:style>
      </p:sp>
      <p:sp>
        <p:nvSpPr>
          <p:cNvPr id="240" name="CustomShape 3"/>
          <p:cNvSpPr/>
          <p:nvPr/>
        </p:nvSpPr>
        <p:spPr>
          <a:xfrm>
            <a:off x="875160" y="376992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241" name="CustomShape 4"/>
          <p:cNvSpPr/>
          <p:nvPr/>
        </p:nvSpPr>
        <p:spPr>
          <a:xfrm>
            <a:off x="2063880" y="157536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242" name="CustomShape 5"/>
          <p:cNvSpPr/>
          <p:nvPr/>
        </p:nvSpPr>
        <p:spPr>
          <a:xfrm>
            <a:off x="5447160" y="14839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243" name="CustomShape 6"/>
          <p:cNvSpPr/>
          <p:nvPr/>
        </p:nvSpPr>
        <p:spPr>
          <a:xfrm>
            <a:off x="6544440" y="33127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244" name="CustomShape 7"/>
          <p:cNvSpPr/>
          <p:nvPr/>
        </p:nvSpPr>
        <p:spPr>
          <a:xfrm>
            <a:off x="5995800" y="5507280"/>
            <a:ext cx="21412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Interpretation</a:t>
            </a:r>
            <a:endParaRPr b="0" lang="en-US" sz="1800" spc="-1" strike="noStrike">
              <a:latin typeface="Arial"/>
            </a:endParaRPr>
          </a:p>
        </p:txBody>
      </p:sp>
      <p:sp>
        <p:nvSpPr>
          <p:cNvPr id="245" name="CustomShape 8"/>
          <p:cNvSpPr/>
          <p:nvPr/>
        </p:nvSpPr>
        <p:spPr>
          <a:xfrm rot="1415400">
            <a:off x="1825200" y="2485800"/>
            <a:ext cx="912600" cy="729720"/>
          </a:xfrm>
          <a:custGeom>
            <a:avLst/>
            <a:gdLst/>
            <a:ahLst/>
            <a:rect l="l" t="t" r="r" b="b"/>
            <a:pathLst>
              <a:path w="2542" h="2034">
                <a:moveTo>
                  <a:pt x="799" y="2033"/>
                </a:moveTo>
                <a:lnTo>
                  <a:pt x="799" y="858"/>
                </a:lnTo>
                <a:lnTo>
                  <a:pt x="0" y="858"/>
                </a:lnTo>
                <a:lnTo>
                  <a:pt x="1270" y="0"/>
                </a:lnTo>
                <a:lnTo>
                  <a:pt x="2541" y="858"/>
                </a:lnTo>
                <a:lnTo>
                  <a:pt x="1742" y="857"/>
                </a:lnTo>
                <a:lnTo>
                  <a:pt x="1743" y="2032"/>
                </a:lnTo>
                <a:lnTo>
                  <a:pt x="799" y="2033"/>
                </a:lnTo>
              </a:path>
            </a:pathLst>
          </a:custGeom>
          <a:solidFill>
            <a:srgbClr val="729fcf"/>
          </a:solidFill>
          <a:ln>
            <a:solidFill>
              <a:srgbClr val="3465a4"/>
            </a:solidFill>
          </a:ln>
        </p:spPr>
        <p:style>
          <a:lnRef idx="0"/>
          <a:fillRef idx="0"/>
          <a:effectRef idx="0"/>
          <a:fontRef idx="minor"/>
        </p:style>
      </p:sp>
      <p:sp>
        <p:nvSpPr>
          <p:cNvPr id="246" name="CustomShape 9"/>
          <p:cNvSpPr/>
          <p:nvPr/>
        </p:nvSpPr>
        <p:spPr>
          <a:xfrm rot="16002600">
            <a:off x="4466160" y="6126840"/>
            <a:ext cx="912600" cy="729720"/>
          </a:xfrm>
          <a:custGeom>
            <a:avLst/>
            <a:gdLst/>
            <a:ahLst/>
            <a:rect l="l" t="t" r="r" b="b"/>
            <a:pathLst>
              <a:path w="2543" h="2034">
                <a:moveTo>
                  <a:pt x="802" y="2033"/>
                </a:moveTo>
                <a:lnTo>
                  <a:pt x="801" y="1019"/>
                </a:lnTo>
                <a:lnTo>
                  <a:pt x="0" y="1020"/>
                </a:lnTo>
                <a:lnTo>
                  <a:pt x="1269" y="0"/>
                </a:lnTo>
                <a:lnTo>
                  <a:pt x="2542" y="1016"/>
                </a:lnTo>
                <a:lnTo>
                  <a:pt x="1741" y="1017"/>
                </a:lnTo>
                <a:lnTo>
                  <a:pt x="1744" y="2032"/>
                </a:lnTo>
                <a:lnTo>
                  <a:pt x="802" y="2033"/>
                </a:lnTo>
              </a:path>
            </a:pathLst>
          </a:custGeom>
          <a:solidFill>
            <a:srgbClr val="729fcf"/>
          </a:solidFill>
          <a:ln>
            <a:solidFill>
              <a:srgbClr val="3465a4"/>
            </a:solidFill>
          </a:ln>
        </p:spPr>
        <p:style>
          <a:lnRef idx="0"/>
          <a:fillRef idx="0"/>
          <a:effectRef idx="0"/>
          <a:fontRef idx="minor"/>
        </p:style>
      </p:sp>
      <p:sp>
        <p:nvSpPr>
          <p:cNvPr id="247" name="CustomShape 10"/>
          <p:cNvSpPr/>
          <p:nvPr/>
        </p:nvSpPr>
        <p:spPr>
          <a:xfrm rot="8950200">
            <a:off x="6856920" y="2341800"/>
            <a:ext cx="912600" cy="729720"/>
          </a:xfrm>
          <a:custGeom>
            <a:avLst/>
            <a:gdLst/>
            <a:ahLst/>
            <a:rect l="l" t="t" r="r" b="b"/>
            <a:pathLst>
              <a:path w="2542" h="2034">
                <a:moveTo>
                  <a:pt x="800" y="2033"/>
                </a:moveTo>
                <a:lnTo>
                  <a:pt x="799" y="858"/>
                </a:lnTo>
                <a:lnTo>
                  <a:pt x="0" y="858"/>
                </a:lnTo>
                <a:lnTo>
                  <a:pt x="1269" y="0"/>
                </a:lnTo>
                <a:lnTo>
                  <a:pt x="2541" y="856"/>
                </a:lnTo>
                <a:lnTo>
                  <a:pt x="1742" y="857"/>
                </a:lnTo>
                <a:lnTo>
                  <a:pt x="1743" y="2032"/>
                </a:lnTo>
                <a:lnTo>
                  <a:pt x="800" y="2033"/>
                </a:lnTo>
              </a:path>
            </a:pathLst>
          </a:custGeom>
          <a:solidFill>
            <a:srgbClr val="729fcf"/>
          </a:solidFill>
          <a:ln>
            <a:solidFill>
              <a:srgbClr val="3465a4"/>
            </a:solidFill>
          </a:ln>
        </p:spPr>
        <p:style>
          <a:lnRef idx="0"/>
          <a:fillRef idx="0"/>
          <a:effectRef idx="0"/>
          <a:fontRef idx="minor"/>
        </p:style>
      </p:sp>
      <p:sp>
        <p:nvSpPr>
          <p:cNvPr id="248" name="CustomShape 11"/>
          <p:cNvSpPr/>
          <p:nvPr/>
        </p:nvSpPr>
        <p:spPr>
          <a:xfrm rot="19872000">
            <a:off x="1851480" y="4676040"/>
            <a:ext cx="912600" cy="729720"/>
          </a:xfrm>
          <a:custGeom>
            <a:avLst/>
            <a:gdLst/>
            <a:ahLst/>
            <a:rect l="l" t="t" r="r" b="b"/>
            <a:pathLst>
              <a:path w="2542" h="2034">
                <a:moveTo>
                  <a:pt x="799" y="2032"/>
                </a:moveTo>
                <a:lnTo>
                  <a:pt x="799" y="857"/>
                </a:lnTo>
                <a:lnTo>
                  <a:pt x="0" y="857"/>
                </a:lnTo>
                <a:lnTo>
                  <a:pt x="1270" y="0"/>
                </a:lnTo>
                <a:lnTo>
                  <a:pt x="2541" y="857"/>
                </a:lnTo>
                <a:lnTo>
                  <a:pt x="1742" y="857"/>
                </a:lnTo>
                <a:lnTo>
                  <a:pt x="1742" y="2033"/>
                </a:lnTo>
                <a:lnTo>
                  <a:pt x="799" y="2032"/>
                </a:lnTo>
              </a:path>
            </a:pathLst>
          </a:custGeom>
          <a:solidFill>
            <a:srgbClr val="729fcf"/>
          </a:solidFill>
          <a:ln>
            <a:solidFill>
              <a:srgbClr val="3465a4"/>
            </a:solidFill>
          </a:ln>
        </p:spPr>
        <p:style>
          <a:lnRef idx="0"/>
          <a:fillRef idx="0"/>
          <a:effectRef idx="0"/>
          <a:fontRef idx="minor"/>
        </p:style>
      </p:sp>
      <p:sp>
        <p:nvSpPr>
          <p:cNvPr id="249" name="CustomShape 12"/>
          <p:cNvSpPr/>
          <p:nvPr/>
        </p:nvSpPr>
        <p:spPr>
          <a:xfrm rot="5428800">
            <a:off x="97200" y="3660480"/>
            <a:ext cx="912600" cy="729720"/>
          </a:xfrm>
          <a:custGeom>
            <a:avLst/>
            <a:gdLst/>
            <a:ahLst/>
            <a:rect l="l" t="t" r="r" b="b"/>
            <a:pathLst>
              <a:path w="2542" h="2035">
                <a:moveTo>
                  <a:pt x="799" y="2034"/>
                </a:moveTo>
                <a:lnTo>
                  <a:pt x="799" y="859"/>
                </a:lnTo>
                <a:lnTo>
                  <a:pt x="0" y="859"/>
                </a:lnTo>
                <a:lnTo>
                  <a:pt x="1270" y="0"/>
                </a:lnTo>
                <a:lnTo>
                  <a:pt x="2541" y="858"/>
                </a:lnTo>
                <a:lnTo>
                  <a:pt x="1742" y="858"/>
                </a:lnTo>
                <a:lnTo>
                  <a:pt x="1742" y="2033"/>
                </a:lnTo>
                <a:lnTo>
                  <a:pt x="799" y="2034"/>
                </a:lnTo>
              </a:path>
            </a:pathLst>
          </a:custGeom>
          <a:solidFill>
            <a:srgbClr val="729fcf"/>
          </a:solidFill>
          <a:ln>
            <a:solidFill>
              <a:srgbClr val="3465a4"/>
            </a:solidFill>
          </a:ln>
        </p:spPr>
        <p:style>
          <a:lnRef idx="0"/>
          <a:fillRef idx="0"/>
          <a:effectRef idx="0"/>
          <a:fontRef idx="minor"/>
        </p:style>
      </p:sp>
      <p:sp>
        <p:nvSpPr>
          <p:cNvPr id="250" name="CustomShape 13"/>
          <p:cNvSpPr/>
          <p:nvPr/>
        </p:nvSpPr>
        <p:spPr>
          <a:xfrm rot="11891400">
            <a:off x="6910920" y="4443480"/>
            <a:ext cx="912600" cy="729720"/>
          </a:xfrm>
          <a:custGeom>
            <a:avLst/>
            <a:gdLst/>
            <a:ahLst/>
            <a:rect l="l" t="t" r="r" b="b"/>
            <a:pathLst>
              <a:path w="2542" h="2035">
                <a:moveTo>
                  <a:pt x="799" y="2033"/>
                </a:moveTo>
                <a:lnTo>
                  <a:pt x="799" y="858"/>
                </a:lnTo>
                <a:lnTo>
                  <a:pt x="0" y="858"/>
                </a:lnTo>
                <a:lnTo>
                  <a:pt x="1270" y="0"/>
                </a:lnTo>
                <a:lnTo>
                  <a:pt x="2541" y="858"/>
                </a:lnTo>
                <a:lnTo>
                  <a:pt x="1742" y="858"/>
                </a:lnTo>
                <a:lnTo>
                  <a:pt x="1742" y="2034"/>
                </a:lnTo>
                <a:lnTo>
                  <a:pt x="799" y="2033"/>
                </a:lnTo>
              </a:path>
            </a:pathLst>
          </a:custGeom>
          <a:solidFill>
            <a:srgbClr val="729fcf"/>
          </a:solidFill>
          <a:ln>
            <a:solidFill>
              <a:srgbClr val="3465a4"/>
            </a:solidFill>
          </a:ln>
        </p:spPr>
        <p:style>
          <a:lnRef idx="0"/>
          <a:fillRef idx="0"/>
          <a:effectRef idx="0"/>
          <a:fontRef idx="minor"/>
        </p:style>
      </p:sp>
      <p:sp>
        <p:nvSpPr>
          <p:cNvPr id="251" name="CustomShape 14"/>
          <p:cNvSpPr/>
          <p:nvPr/>
        </p:nvSpPr>
        <p:spPr>
          <a:xfrm>
            <a:off x="550800" y="1005840"/>
            <a:ext cx="2175480" cy="39168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dabl.clean</a:t>
            </a:r>
            <a:endParaRPr b="0" lang="en-US" sz="2600" spc="-1" strike="noStrike">
              <a:latin typeface="Arial"/>
            </a:endParaRPr>
          </a:p>
        </p:txBody>
      </p:sp>
      <p:sp>
        <p:nvSpPr>
          <p:cNvPr id="252" name="CustomShape 15"/>
          <p:cNvSpPr/>
          <p:nvPr/>
        </p:nvSpPr>
        <p:spPr>
          <a:xfrm>
            <a:off x="6609600" y="857880"/>
            <a:ext cx="2349720" cy="69480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dabl.plot</a:t>
            </a:r>
            <a:endParaRPr b="0" lang="en-US" sz="2600" spc="-1" strike="noStrike">
              <a:latin typeface="Arial"/>
            </a:endParaRPr>
          </a:p>
        </p:txBody>
      </p:sp>
      <p:sp>
        <p:nvSpPr>
          <p:cNvPr id="253" name="CustomShape 16"/>
          <p:cNvSpPr/>
          <p:nvPr/>
        </p:nvSpPr>
        <p:spPr>
          <a:xfrm>
            <a:off x="7550280" y="3840480"/>
            <a:ext cx="2976480" cy="10670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Source Code Pro"/>
                <a:ea typeface="DejaVu Sans"/>
              </a:rPr>
              <a:t>dabl.</a:t>
            </a:r>
            <a:br/>
            <a:r>
              <a:rPr b="0" lang="en-US" sz="2400" spc="-1" strike="noStrike">
                <a:solidFill>
                  <a:srgbClr val="000000"/>
                </a:solidFill>
                <a:latin typeface="Source Code Pro"/>
                <a:ea typeface="DejaVu Sans"/>
              </a:rPr>
              <a:t>AnyClassifier</a:t>
            </a:r>
            <a:endParaRPr b="0" lang="en-US" sz="2400" spc="-1" strike="noStrike">
              <a:latin typeface="Arial"/>
            </a:endParaRPr>
          </a:p>
        </p:txBody>
      </p:sp>
      <p:sp>
        <p:nvSpPr>
          <p:cNvPr id="254" name="CustomShape 17"/>
          <p:cNvSpPr/>
          <p:nvPr/>
        </p:nvSpPr>
        <p:spPr>
          <a:xfrm>
            <a:off x="7132320" y="6115320"/>
            <a:ext cx="2855160" cy="74088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dabl.explain</a:t>
            </a:r>
            <a:endParaRPr b="0" lang="en-US" sz="2600" spc="-1" strike="noStrike">
              <a:latin typeface="Arial"/>
            </a:endParaRPr>
          </a:p>
        </p:txBody>
      </p:sp>
      <p:sp>
        <p:nvSpPr>
          <p:cNvPr id="255" name="CustomShape 18"/>
          <p:cNvSpPr/>
          <p:nvPr/>
        </p:nvSpPr>
        <p:spPr>
          <a:xfrm>
            <a:off x="509400" y="6456960"/>
            <a:ext cx="2649960" cy="8564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You actually have to think, sorry.</a:t>
            </a:r>
            <a:endParaRPr b="0" lang="en-US" sz="2200" spc="-1" strike="noStrike">
              <a:latin typeface="Arial"/>
            </a:endParaRPr>
          </a:p>
        </p:txBody>
      </p:sp>
      <p:sp>
        <p:nvSpPr>
          <p:cNvPr id="256" name="CustomShape 19"/>
          <p:cNvSpPr/>
          <p:nvPr/>
        </p:nvSpPr>
        <p:spPr>
          <a:xfrm rot="5412600">
            <a:off x="4209120" y="91548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257" name="CustomShape 20"/>
          <p:cNvSpPr/>
          <p:nvPr/>
        </p:nvSpPr>
        <p:spPr>
          <a:xfrm>
            <a:off x="1280160" y="5760720"/>
            <a:ext cx="3016440" cy="3639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business/science evaluation</a:t>
            </a:r>
            <a:endParaRPr b="0" lang="en-US" sz="1800" spc="-1" strike="noStrike">
              <a:latin typeface="Arial"/>
            </a:endParaRPr>
          </a:p>
        </p:txBody>
      </p:sp>
    </p:spTree>
  </p:cSld>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55">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Source Code Pro"/>
                <a:ea typeface="DejaVu Sans"/>
              </a:rPr>
              <a:t>dabl.clean</a:t>
            </a:r>
            <a:endParaRPr b="0" lang="en-US" sz="4400" spc="-1" strike="noStrike">
              <a:latin typeface="Arial"/>
            </a:endParaRPr>
          </a:p>
        </p:txBody>
      </p:sp>
      <p:sp>
        <p:nvSpPr>
          <p:cNvPr id="259" name="CustomShape 2"/>
          <p:cNvSpPr/>
          <p:nvPr/>
        </p:nvSpPr>
        <p:spPr>
          <a:xfrm>
            <a:off x="504000" y="1768680"/>
            <a:ext cx="9070200" cy="43822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types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Missing / rare values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ordinal vs categorical</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near-constant</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index</a:t>
            </a:r>
            <a:endParaRPr b="0" lang="en-US" sz="32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65760" y="365760"/>
            <a:ext cx="6764760" cy="856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data = pd.read_csv("adult.csv")</a:t>
            </a:r>
            <a:endParaRPr b="0" lang="en-US" sz="1800" spc="-1" strike="noStrike">
              <a:latin typeface="Arial"/>
            </a:endParaRPr>
          </a:p>
          <a:p>
            <a:pPr>
              <a:lnSpc>
                <a:spcPct val="100000"/>
              </a:lnSpc>
            </a:pPr>
            <a:r>
              <a:rPr b="0" lang="en-US" sz="1800" spc="-1" strike="noStrike">
                <a:solidFill>
                  <a:srgbClr val="000000"/>
                </a:solidFill>
                <a:latin typeface="Arial"/>
                <a:ea typeface="DejaVu Sans"/>
              </a:rPr>
              <a:t>plot(data, 'income’)</a:t>
            </a:r>
            <a:endParaRPr b="0" lang="en-US" sz="1800" spc="-1" strike="noStrike">
              <a:latin typeface="Arial"/>
            </a:endParaRPr>
          </a:p>
          <a:p>
            <a:pPr>
              <a:lnSpc>
                <a:spcPct val="100000"/>
              </a:lnSpc>
            </a:pPr>
            <a:endParaRPr b="0" lang="en-US" sz="1800" spc="-1" strike="noStrike">
              <a:latin typeface="Arial"/>
            </a:endParaRPr>
          </a:p>
        </p:txBody>
      </p:sp>
      <p:pic>
        <p:nvPicPr>
          <p:cNvPr id="261" name="" descr=""/>
          <p:cNvPicPr/>
          <p:nvPr/>
        </p:nvPicPr>
        <p:blipFill>
          <a:blip r:embed="rId1"/>
          <a:stretch/>
        </p:blipFill>
        <p:spPr>
          <a:xfrm>
            <a:off x="365760" y="1097280"/>
            <a:ext cx="2680560" cy="2009880"/>
          </a:xfrm>
          <a:prstGeom prst="rect">
            <a:avLst/>
          </a:prstGeom>
          <a:ln>
            <a:noFill/>
          </a:ln>
        </p:spPr>
      </p:pic>
      <p:pic>
        <p:nvPicPr>
          <p:cNvPr id="262" name="" descr=""/>
          <p:cNvPicPr/>
          <p:nvPr/>
        </p:nvPicPr>
        <p:blipFill>
          <a:blip r:embed="rId2"/>
          <a:stretch/>
        </p:blipFill>
        <p:spPr>
          <a:xfrm>
            <a:off x="6035040" y="182880"/>
            <a:ext cx="3198600" cy="3198600"/>
          </a:xfrm>
          <a:prstGeom prst="rect">
            <a:avLst/>
          </a:prstGeom>
          <a:ln>
            <a:noFill/>
          </a:ln>
        </p:spPr>
      </p:pic>
      <p:pic>
        <p:nvPicPr>
          <p:cNvPr id="263" name="" descr=""/>
          <p:cNvPicPr/>
          <p:nvPr/>
        </p:nvPicPr>
        <p:blipFill>
          <a:blip r:embed="rId3"/>
          <a:stretch/>
        </p:blipFill>
        <p:spPr>
          <a:xfrm>
            <a:off x="435240" y="3383280"/>
            <a:ext cx="7701120" cy="384912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529200" y="-164520"/>
            <a:ext cx="9072000" cy="1261800"/>
          </a:xfrm>
          <a:prstGeom prst="rect">
            <a:avLst/>
          </a:prstGeom>
          <a:noFill/>
          <a:ln>
            <a:noFill/>
          </a:ln>
        </p:spPr>
        <p:txBody>
          <a:bodyPr lIns="0" rIns="0" tIns="0" bIns="0" anchor="ctr"/>
          <a:p>
            <a:pPr algn="ctr"/>
            <a:r>
              <a:rPr b="0" lang="en-US" sz="4400" spc="-1" strike="noStrike">
                <a:latin typeface="Arial"/>
              </a:rPr>
              <a:t>Automatic Scatterplot Selection</a:t>
            </a:r>
            <a:endParaRPr b="0" lang="en-US" sz="4400" spc="-1" strike="noStrike">
              <a:latin typeface="Arial"/>
            </a:endParaRPr>
          </a:p>
        </p:txBody>
      </p:sp>
      <p:pic>
        <p:nvPicPr>
          <p:cNvPr id="265" name="" descr=""/>
          <p:cNvPicPr/>
          <p:nvPr/>
        </p:nvPicPr>
        <p:blipFill>
          <a:blip r:embed="rId1"/>
          <a:stretch/>
        </p:blipFill>
        <p:spPr>
          <a:xfrm>
            <a:off x="1758960" y="738000"/>
            <a:ext cx="6927840" cy="675720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504000" y="301320"/>
            <a:ext cx="9072000" cy="1261800"/>
          </a:xfrm>
          <a:prstGeom prst="rect">
            <a:avLst/>
          </a:prstGeom>
          <a:noFill/>
          <a:ln>
            <a:noFill/>
          </a:ln>
        </p:spPr>
        <p:txBody>
          <a:bodyPr lIns="0" rIns="0" tIns="0" bIns="0" anchor="ctr"/>
          <a:p>
            <a:pPr algn="ctr"/>
            <a:r>
              <a:rPr b="0" lang="en-US" sz="3200" spc="-1" strike="noStrike">
                <a:latin typeface="Arial"/>
              </a:rPr>
              <a:t>2d Decision Trees as Proxy for Perception</a:t>
            </a:r>
            <a:endParaRPr b="0" lang="en-US" sz="3200" spc="-1" strike="noStrike">
              <a:latin typeface="Arial"/>
            </a:endParaRPr>
          </a:p>
        </p:txBody>
      </p:sp>
      <p:pic>
        <p:nvPicPr>
          <p:cNvPr id="267" name="" descr=""/>
          <p:cNvPicPr/>
          <p:nvPr/>
        </p:nvPicPr>
        <p:blipFill>
          <a:blip r:embed="rId1"/>
          <a:stretch/>
        </p:blipFill>
        <p:spPr>
          <a:xfrm>
            <a:off x="182880" y="2202120"/>
            <a:ext cx="9647280" cy="2461320"/>
          </a:xfrm>
          <a:prstGeom prst="rect">
            <a:avLst/>
          </a:prstGeom>
          <a:ln>
            <a:noFill/>
          </a:ln>
        </p:spPr>
      </p:pic>
      <p:sp>
        <p:nvSpPr>
          <p:cNvPr id="268" name="TextShape 2"/>
          <p:cNvSpPr txBox="1"/>
          <p:nvPr/>
        </p:nvSpPr>
        <p:spPr>
          <a:xfrm>
            <a:off x="433440" y="5322960"/>
            <a:ext cx="4047120" cy="346320"/>
          </a:xfrm>
          <a:prstGeom prst="rect">
            <a:avLst/>
          </a:prstGeom>
          <a:noFill/>
          <a:ln>
            <a:noFill/>
          </a:ln>
        </p:spPr>
        <p:txBody>
          <a:bodyPr lIns="90000" rIns="90000" tIns="45000" bIns="45000"/>
          <a:p>
            <a:r>
              <a:rPr b="0" lang="en-US" sz="1800" spc="-1" strike="noStrike">
                <a:latin typeface="Arial"/>
              </a:rPr>
              <a:t>Work in progress: diverse sets of plots</a:t>
            </a:r>
            <a:endParaRPr b="0" lang="en-US"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Preprocessing</a:t>
            </a:r>
            <a:endParaRPr b="0" lang="en-US" sz="4400" spc="-1" strike="noStrike">
              <a:latin typeface="Arial"/>
            </a:endParaRPr>
          </a:p>
        </p:txBody>
      </p:sp>
      <p:sp>
        <p:nvSpPr>
          <p:cNvPr id="270" name="CustomShape 2"/>
          <p:cNvSpPr/>
          <p:nvPr/>
        </p:nvSpPr>
        <p:spPr>
          <a:xfrm>
            <a:off x="504000" y="1768680"/>
            <a:ext cx="9070200" cy="4382280"/>
          </a:xfrm>
          <a:prstGeom prst="rect">
            <a:avLst/>
          </a:prstGeom>
          <a:noFill/>
          <a:ln>
            <a:noFill/>
          </a:ln>
        </p:spPr>
        <p:style>
          <a:lnRef idx="0"/>
          <a:fillRef idx="0"/>
          <a:effectRef idx="0"/>
          <a:fontRef idx="minor"/>
        </p:style>
      </p:sp>
      <p:pic>
        <p:nvPicPr>
          <p:cNvPr id="271" name="" descr=""/>
          <p:cNvPicPr/>
          <p:nvPr/>
        </p:nvPicPr>
        <p:blipFill>
          <a:blip r:embed="rId1"/>
          <a:stretch/>
        </p:blipFill>
        <p:spPr>
          <a:xfrm>
            <a:off x="365760" y="1332720"/>
            <a:ext cx="9135720" cy="566748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504000" y="301320"/>
            <a:ext cx="9069480" cy="1260000"/>
          </a:xfrm>
          <a:prstGeom prst="rect">
            <a:avLst/>
          </a:prstGeom>
          <a:noFill/>
          <a:ln>
            <a:noFill/>
          </a:ln>
        </p:spPr>
        <p:style>
          <a:lnRef idx="0"/>
          <a:fillRef idx="0"/>
          <a:effectRef idx="0"/>
          <a:fontRef idx="minor"/>
        </p:style>
      </p:sp>
      <p:sp>
        <p:nvSpPr>
          <p:cNvPr id="273" name="CustomShape 2"/>
          <p:cNvSpPr/>
          <p:nvPr/>
        </p:nvSpPr>
        <p:spPr>
          <a:xfrm>
            <a:off x="504000" y="1768680"/>
            <a:ext cx="9070200" cy="4382280"/>
          </a:xfrm>
          <a:prstGeom prst="rect">
            <a:avLst/>
          </a:prstGeom>
          <a:noFill/>
          <a:ln>
            <a:noFill/>
          </a:ln>
        </p:spPr>
        <p:style>
          <a:lnRef idx="0"/>
          <a:fillRef idx="0"/>
          <a:effectRef idx="0"/>
          <a:fontRef idx="minor"/>
        </p:style>
      </p:sp>
      <p:pic>
        <p:nvPicPr>
          <p:cNvPr id="274" name="" descr=""/>
          <p:cNvPicPr/>
          <p:nvPr/>
        </p:nvPicPr>
        <p:blipFill>
          <a:blip r:embed="rId1"/>
          <a:stretch/>
        </p:blipFill>
        <p:spPr>
          <a:xfrm rot="21583800">
            <a:off x="179640" y="87480"/>
            <a:ext cx="8620920" cy="711576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301320"/>
            <a:ext cx="9069480" cy="584856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000000"/>
                </a:solidFill>
                <a:latin typeface="Arial"/>
                <a:ea typeface="DejaVu Sans"/>
              </a:rPr>
              <a:t>Automatic Model Search</a:t>
            </a:r>
            <a:endParaRPr b="0" lang="en-US" sz="32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180" name="CustomShape 2"/>
          <p:cNvSpPr/>
          <p:nvPr/>
        </p:nvSpPr>
        <p:spPr>
          <a:xfrm>
            <a:off x="504000" y="1768680"/>
            <a:ext cx="9070200" cy="4382280"/>
          </a:xfrm>
          <a:prstGeom prst="rect">
            <a:avLst/>
          </a:prstGeom>
          <a:noFill/>
          <a:ln>
            <a:noFill/>
          </a:ln>
        </p:spPr>
        <p:style>
          <a:lnRef idx="0"/>
          <a:fillRef idx="0"/>
          <a:effectRef idx="0"/>
          <a:fontRef idx="minor"/>
        </p:style>
      </p:sp>
      <p:pic>
        <p:nvPicPr>
          <p:cNvPr id="181" name="" descr=""/>
          <p:cNvPicPr/>
          <p:nvPr/>
        </p:nvPicPr>
        <p:blipFill>
          <a:blip r:embed="rId1"/>
          <a:stretch/>
        </p:blipFill>
        <p:spPr>
          <a:xfrm>
            <a:off x="365760" y="1280160"/>
            <a:ext cx="8410680" cy="3015000"/>
          </a:xfrm>
          <a:prstGeom prst="rect">
            <a:avLst/>
          </a:prstGeom>
          <a:ln>
            <a:noFill/>
          </a:ln>
        </p:spPr>
      </p:pic>
      <p:pic>
        <p:nvPicPr>
          <p:cNvPr id="182" name="" descr=""/>
          <p:cNvPicPr/>
          <p:nvPr/>
        </p:nvPicPr>
        <p:blipFill>
          <a:blip r:embed="rId2"/>
          <a:stretch/>
        </p:blipFill>
        <p:spPr>
          <a:xfrm>
            <a:off x="2817720" y="4100040"/>
            <a:ext cx="5135760" cy="33962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504000" y="301320"/>
            <a:ext cx="9069480" cy="5848560"/>
          </a:xfrm>
          <a:prstGeom prst="rect">
            <a:avLst/>
          </a:prstGeom>
          <a:noFill/>
          <a:ln>
            <a:noFill/>
          </a:ln>
        </p:spPr>
        <p:style>
          <a:lnRef idx="0"/>
          <a:fillRef idx="0"/>
          <a:effectRef idx="0"/>
          <a:fontRef idx="minor"/>
        </p:style>
      </p:sp>
      <p:pic>
        <p:nvPicPr>
          <p:cNvPr id="277" name="" descr=""/>
          <p:cNvPicPr/>
          <p:nvPr/>
        </p:nvPicPr>
        <p:blipFill>
          <a:blip r:embed="rId1"/>
          <a:stretch/>
        </p:blipFill>
        <p:spPr>
          <a:xfrm>
            <a:off x="255960" y="3017520"/>
            <a:ext cx="9824040" cy="1251360"/>
          </a:xfrm>
          <a:prstGeom prst="rect">
            <a:avLst/>
          </a:prstGeom>
          <a:ln>
            <a:noFill/>
          </a:ln>
        </p:spPr>
      </p:pic>
      <p:sp>
        <p:nvSpPr>
          <p:cNvPr id="278" name="CustomShape 2"/>
          <p:cNvSpPr/>
          <p:nvPr/>
        </p:nvSpPr>
        <p:spPr>
          <a:xfrm>
            <a:off x="365760" y="457200"/>
            <a:ext cx="7954560" cy="133956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ea typeface="DejaVu Sans"/>
              </a:rPr>
              <a:t>Successive Halving on a fixed, diverse portfolio:</a:t>
            </a:r>
            <a:endParaRPr b="0" lang="en-US" sz="4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Complex Models</a:t>
            </a:r>
            <a:endParaRPr b="0" lang="en-US" sz="4400" spc="-1" strike="noStrike">
              <a:latin typeface="Arial"/>
            </a:endParaRPr>
          </a:p>
        </p:txBody>
      </p:sp>
      <p:sp>
        <p:nvSpPr>
          <p:cNvPr id="280" name="CustomShape 2"/>
          <p:cNvSpPr/>
          <p:nvPr/>
        </p:nvSpPr>
        <p:spPr>
          <a:xfrm>
            <a:off x="504000" y="176868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More Linear Models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Random forest</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Gradient boosting</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Kernel methods</a:t>
            </a:r>
            <a:endParaRPr b="0" lang="en-US" sz="3200" spc="-1" strike="noStrike">
              <a:latin typeface="Arial"/>
            </a:endParaRPr>
          </a:p>
        </p:txBody>
      </p:sp>
      <p:pic>
        <p:nvPicPr>
          <p:cNvPr id="281" name="" descr=""/>
          <p:cNvPicPr/>
          <p:nvPr/>
        </p:nvPicPr>
        <p:blipFill>
          <a:blip r:embed="rId1"/>
          <a:stretch/>
        </p:blipFill>
        <p:spPr>
          <a:xfrm>
            <a:off x="3972600" y="3749040"/>
            <a:ext cx="5718960" cy="356508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Side note: HistGradientBoosting</a:t>
            </a:r>
            <a:endParaRPr b="0" lang="en-US" sz="4400" spc="-1" strike="noStrike">
              <a:latin typeface="Arial"/>
            </a:endParaRPr>
          </a:p>
        </p:txBody>
      </p:sp>
      <p:sp>
        <p:nvSpPr>
          <p:cNvPr id="283" name="CustomShape 2"/>
          <p:cNvSpPr/>
          <p:nvPr/>
        </p:nvSpPr>
        <p:spPr>
          <a:xfrm>
            <a:off x="504000" y="1768680"/>
            <a:ext cx="9070920" cy="4383000"/>
          </a:xfrm>
          <a:prstGeom prst="rect">
            <a:avLst/>
          </a:prstGeom>
          <a:noFill/>
          <a:ln>
            <a:noFill/>
          </a:ln>
        </p:spPr>
        <p:style>
          <a:lnRef idx="0"/>
          <a:fillRef idx="0"/>
          <a:effectRef idx="0"/>
          <a:fontRef idx="minor"/>
        </p:style>
      </p:sp>
      <p:pic>
        <p:nvPicPr>
          <p:cNvPr id="284" name="" descr=""/>
          <p:cNvPicPr/>
          <p:nvPr/>
        </p:nvPicPr>
        <p:blipFill>
          <a:blip r:embed="rId1"/>
          <a:stretch/>
        </p:blipFill>
        <p:spPr>
          <a:xfrm>
            <a:off x="91440" y="1254240"/>
            <a:ext cx="9783360" cy="4139640"/>
          </a:xfrm>
          <a:prstGeom prst="rect">
            <a:avLst/>
          </a:prstGeom>
          <a:ln>
            <a:noFill/>
          </a:ln>
        </p:spPr>
      </p:pic>
      <p:pic>
        <p:nvPicPr>
          <p:cNvPr id="285" name="" descr=""/>
          <p:cNvPicPr/>
          <p:nvPr/>
        </p:nvPicPr>
        <p:blipFill>
          <a:blip r:embed="rId2"/>
          <a:stretch/>
        </p:blipFill>
        <p:spPr>
          <a:xfrm>
            <a:off x="7293960" y="4572000"/>
            <a:ext cx="1848960" cy="246780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a:t>
            </a:r>
            <a:endParaRPr b="0" lang="en-US" sz="4400" spc="-1" strike="noStrike">
              <a:latin typeface="Arial"/>
            </a:endParaRPr>
          </a:p>
        </p:txBody>
      </p:sp>
      <p:sp>
        <p:nvSpPr>
          <p:cNvPr id="287" name="CustomShape 2"/>
          <p:cNvSpPr/>
          <p:nvPr/>
        </p:nvSpPr>
        <p:spPr>
          <a:xfrm>
            <a:off x="437760" y="137664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Given n configuration and budget B</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pick η=2 or η=3 (wording follows 2)</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Each iteration, keep best halve of configurations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after k=logη(n)+1 left with single configuration.</a:t>
            </a:r>
            <a:endParaRPr b="0" lang="en-US" sz="3200" spc="-1" strike="noStrike">
              <a:latin typeface="Arial"/>
            </a:endParaRPr>
          </a:p>
        </p:txBody>
      </p:sp>
      <p:pic>
        <p:nvPicPr>
          <p:cNvPr id="288" name="" descr=""/>
          <p:cNvPicPr/>
          <p:nvPr/>
        </p:nvPicPr>
        <p:blipFill>
          <a:blip r:embed="rId1"/>
          <a:stretch/>
        </p:blipFill>
        <p:spPr>
          <a:xfrm>
            <a:off x="548640" y="3806280"/>
            <a:ext cx="8959680" cy="341640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 Illustrated</a:t>
            </a:r>
            <a:endParaRPr b="0" lang="en-US" sz="4400" spc="-1" strike="noStrike">
              <a:latin typeface="Arial"/>
            </a:endParaRPr>
          </a:p>
        </p:txBody>
      </p:sp>
      <p:sp>
        <p:nvSpPr>
          <p:cNvPr id="290" name="CustomShape 2"/>
          <p:cNvSpPr/>
          <p:nvPr/>
        </p:nvSpPr>
        <p:spPr>
          <a:xfrm>
            <a:off x="504000" y="1768680"/>
            <a:ext cx="9070920" cy="4383000"/>
          </a:xfrm>
          <a:prstGeom prst="rect">
            <a:avLst/>
          </a:prstGeom>
          <a:noFill/>
          <a:ln>
            <a:noFill/>
          </a:ln>
        </p:spPr>
        <p:style>
          <a:lnRef idx="0"/>
          <a:fillRef idx="0"/>
          <a:effectRef idx="0"/>
          <a:fontRef idx="minor"/>
        </p:style>
      </p:sp>
      <p:pic>
        <p:nvPicPr>
          <p:cNvPr id="291" name="" descr=""/>
          <p:cNvPicPr/>
          <p:nvPr/>
        </p:nvPicPr>
        <p:blipFill>
          <a:blip r:embed="rId1"/>
          <a:stretch/>
        </p:blipFill>
        <p:spPr>
          <a:xfrm>
            <a:off x="69480" y="2011680"/>
            <a:ext cx="10079280" cy="495324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Portfolio creation</a:t>
            </a:r>
            <a:endParaRPr b="0" lang="en-US" sz="4400" spc="-1" strike="noStrike">
              <a:latin typeface="Arial"/>
            </a:endParaRPr>
          </a:p>
        </p:txBody>
      </p:sp>
      <p:sp>
        <p:nvSpPr>
          <p:cNvPr id="293" name="CustomShape 2"/>
          <p:cNvSpPr/>
          <p:nvPr/>
        </p:nvSpPr>
        <p:spPr>
          <a:xfrm>
            <a:off x="504000" y="176868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Run Hyper-parameter optimization across models on large benchmark suite (OpenML-CC18)</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Evaluate all final models across all datasets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Greedily create portfolio of best-performing, diverse models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br/>
            <a:r>
              <a:rPr b="0" lang="en-US" sz="2200" spc="-1" strike="noStrike">
                <a:solidFill>
                  <a:srgbClr val="000000"/>
                </a:solidFill>
                <a:latin typeface="Arial"/>
                <a:ea typeface="DejaVu Sans"/>
              </a:rPr>
              <a:t>c.f. “Practical Automated Machine Learning for the AutoML Challenge 2018” Feurer et. al.</a:t>
            </a:r>
            <a:endParaRPr b="0" lang="en-US" sz="22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4000" y="301320"/>
            <a:ext cx="9069480" cy="5848560"/>
          </a:xfrm>
          <a:prstGeom prst="rect">
            <a:avLst/>
          </a:prstGeom>
          <a:noFill/>
          <a:ln>
            <a:noFill/>
          </a:ln>
        </p:spPr>
        <p:style>
          <a:lnRef idx="0"/>
          <a:fillRef idx="0"/>
          <a:effectRef idx="0"/>
          <a:fontRef idx="minor"/>
        </p:style>
      </p:sp>
      <p:pic>
        <p:nvPicPr>
          <p:cNvPr id="295" name="" descr=""/>
          <p:cNvPicPr/>
          <p:nvPr/>
        </p:nvPicPr>
        <p:blipFill>
          <a:blip r:embed="rId1"/>
          <a:stretch/>
        </p:blipFill>
        <p:spPr>
          <a:xfrm>
            <a:off x="324000" y="1463040"/>
            <a:ext cx="9824040" cy="1251360"/>
          </a:xfrm>
          <a:prstGeom prst="rect">
            <a:avLst/>
          </a:prstGeom>
          <a:ln>
            <a:noFill/>
          </a:ln>
        </p:spPr>
      </p:pic>
      <p:pic>
        <p:nvPicPr>
          <p:cNvPr id="296" name="" descr=""/>
          <p:cNvPicPr/>
          <p:nvPr/>
        </p:nvPicPr>
        <p:blipFill>
          <a:blip r:embed="rId2"/>
          <a:stretch/>
        </p:blipFill>
        <p:spPr>
          <a:xfrm>
            <a:off x="432720" y="4023360"/>
            <a:ext cx="9349560" cy="95976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Model Explanation</a:t>
            </a:r>
            <a:endParaRPr b="0" lang="en-US" sz="4400" spc="-1" strike="noStrike">
              <a:latin typeface="Arial"/>
            </a:endParaRPr>
          </a:p>
        </p:txBody>
      </p:sp>
      <p:sp>
        <p:nvSpPr>
          <p:cNvPr id="298" name="CustomShape 2"/>
          <p:cNvSpPr/>
          <p:nvPr/>
        </p:nvSpPr>
        <p:spPr>
          <a:xfrm>
            <a:off x="504000" y="1768680"/>
            <a:ext cx="9070200" cy="4382280"/>
          </a:xfrm>
          <a:prstGeom prst="rect">
            <a:avLst/>
          </a:prstGeom>
          <a:noFill/>
          <a:ln>
            <a:noFill/>
          </a:ln>
        </p:spPr>
        <p:style>
          <a:lnRef idx="0"/>
          <a:fillRef idx="0"/>
          <a:effectRef idx="0"/>
          <a:fontRef idx="minor"/>
        </p:style>
      </p:sp>
      <p:pic>
        <p:nvPicPr>
          <p:cNvPr id="299" name="" descr=""/>
          <p:cNvPicPr/>
          <p:nvPr/>
        </p:nvPicPr>
        <p:blipFill>
          <a:blip r:embed="rId1"/>
          <a:stretch/>
        </p:blipFill>
        <p:spPr>
          <a:xfrm>
            <a:off x="274320" y="1280160"/>
            <a:ext cx="3200400" cy="2399760"/>
          </a:xfrm>
          <a:prstGeom prst="rect">
            <a:avLst/>
          </a:prstGeom>
          <a:ln>
            <a:noFill/>
          </a:ln>
        </p:spPr>
      </p:pic>
      <p:pic>
        <p:nvPicPr>
          <p:cNvPr id="300" name="" descr=""/>
          <p:cNvPicPr/>
          <p:nvPr/>
        </p:nvPicPr>
        <p:blipFill>
          <a:blip r:embed="rId2"/>
          <a:stretch/>
        </p:blipFill>
        <p:spPr>
          <a:xfrm>
            <a:off x="6492240" y="1371960"/>
            <a:ext cx="2926080" cy="2194200"/>
          </a:xfrm>
          <a:prstGeom prst="rect">
            <a:avLst/>
          </a:prstGeom>
          <a:ln>
            <a:noFill/>
          </a:ln>
        </p:spPr>
      </p:pic>
      <p:pic>
        <p:nvPicPr>
          <p:cNvPr id="301" name="" descr=""/>
          <p:cNvPicPr/>
          <p:nvPr/>
        </p:nvPicPr>
        <p:blipFill>
          <a:blip r:embed="rId3"/>
          <a:stretch/>
        </p:blipFill>
        <p:spPr>
          <a:xfrm>
            <a:off x="2103120" y="3679920"/>
            <a:ext cx="6051600" cy="390060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 descr=""/>
          <p:cNvPicPr/>
          <p:nvPr/>
        </p:nvPicPr>
        <p:blipFill>
          <a:blip r:embed="rId1"/>
          <a:stretch/>
        </p:blipFill>
        <p:spPr>
          <a:xfrm>
            <a:off x="1312920" y="3383280"/>
            <a:ext cx="2892600" cy="3794400"/>
          </a:xfrm>
          <a:prstGeom prst="rect">
            <a:avLst/>
          </a:prstGeom>
          <a:ln>
            <a:noFill/>
          </a:ln>
        </p:spPr>
      </p:pic>
      <p:grpSp>
        <p:nvGrpSpPr>
          <p:cNvPr id="303" name="Group 1"/>
          <p:cNvGrpSpPr/>
          <p:nvPr/>
        </p:nvGrpSpPr>
        <p:grpSpPr>
          <a:xfrm>
            <a:off x="5394960" y="1463040"/>
            <a:ext cx="7933680" cy="5209920"/>
            <a:chOff x="5394960" y="1463040"/>
            <a:chExt cx="7933680" cy="5209920"/>
          </a:xfrm>
        </p:grpSpPr>
        <p:sp>
          <p:nvSpPr>
            <p:cNvPr id="304" name="CustomShape 2"/>
            <p:cNvSpPr/>
            <p:nvPr/>
          </p:nvSpPr>
          <p:spPr>
            <a:xfrm>
              <a:off x="6766560" y="1555560"/>
              <a:ext cx="6562080" cy="51174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amueller.github.io</a:t>
              </a:r>
              <a:endParaRPr b="0" lang="en-US" sz="2800" spc="-1" strike="noStrike">
                <a:latin typeface="Arial"/>
              </a:endParaRPr>
            </a:p>
            <a:p>
              <a:pPr>
                <a:lnSpc>
                  <a:spcPct val="100000"/>
                </a:lnSpc>
              </a:pPr>
              <a:endParaRPr b="0" lang="en-US" sz="2800" spc="-1" strike="noStrike">
                <a:latin typeface="Arial"/>
              </a:endParaRPr>
            </a:p>
            <a:p>
              <a:pPr>
                <a:lnSpc>
                  <a:spcPct val="100000"/>
                </a:lnSpc>
              </a:pPr>
              <a:br/>
              <a:r>
                <a:rPr b="0" lang="en-US" sz="2800" spc="-1" strike="noStrike">
                  <a:solidFill>
                    <a:srgbClr val="000000"/>
                  </a:solidFill>
                  <a:latin typeface="Arial"/>
                  <a:ea typeface="DejaVu Sans"/>
                </a:rPr>
                <a:t>@amuellerml</a:t>
              </a:r>
              <a:b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Arial"/>
                  <a:ea typeface="DejaVu Sans"/>
                </a:rPr>
                <a:t>@amueller</a:t>
              </a:r>
              <a:br/>
              <a:endParaRPr b="0" lang="en-US" sz="2800" spc="-1" strike="noStrike">
                <a:latin typeface="Arial"/>
              </a:endParaRPr>
            </a:p>
            <a:p>
              <a:pPr>
                <a:lnSpc>
                  <a:spcPct val="100000"/>
                </a:lnSpc>
              </a:pPr>
              <a:br/>
              <a:r>
                <a:rPr b="0" lang="en-US" sz="2800" spc="-1" strike="noStrike">
                  <a:solidFill>
                    <a:srgbClr val="000000"/>
                  </a:solidFill>
                  <a:latin typeface="Arial"/>
                  <a:ea typeface="DejaVu Sans"/>
                </a:rPr>
                <a:t>andreas.mueller</a:t>
              </a:r>
              <a:endParaRPr b="0" lang="en-US" sz="2800" spc="-1" strike="noStrike">
                <a:latin typeface="Arial"/>
              </a:endParaRPr>
            </a:p>
            <a:p>
              <a:pPr>
                <a:lnSpc>
                  <a:spcPct val="100000"/>
                </a:lnSpc>
              </a:pPr>
              <a:r>
                <a:rPr b="0" lang="en-US" sz="2800" spc="-1" strike="noStrike">
                  <a:solidFill>
                    <a:srgbClr val="000000"/>
                  </a:solidFill>
                  <a:latin typeface="Arial"/>
                  <a:ea typeface="DejaVu Sans"/>
                </a:rPr>
                <a:t>@columbia.com</a:t>
              </a:r>
              <a:endParaRPr b="0" lang="en-US" sz="2800" spc="-1" strike="noStrike">
                <a:latin typeface="Arial"/>
              </a:endParaRPr>
            </a:p>
          </p:txBody>
        </p:sp>
        <p:pic>
          <p:nvPicPr>
            <p:cNvPr id="305" name="" descr=""/>
            <p:cNvPicPr/>
            <p:nvPr/>
          </p:nvPicPr>
          <p:blipFill>
            <a:blip r:embed="rId2"/>
            <a:stretch/>
          </p:blipFill>
          <p:spPr>
            <a:xfrm>
              <a:off x="5394960" y="3858480"/>
              <a:ext cx="1299600" cy="978840"/>
            </a:xfrm>
            <a:prstGeom prst="rect">
              <a:avLst/>
            </a:prstGeom>
            <a:ln>
              <a:noFill/>
            </a:ln>
          </p:spPr>
        </p:pic>
        <p:pic>
          <p:nvPicPr>
            <p:cNvPr id="306" name="" descr=""/>
            <p:cNvPicPr/>
            <p:nvPr/>
          </p:nvPicPr>
          <p:blipFill>
            <a:blip r:embed="rId3"/>
            <a:stretch/>
          </p:blipFill>
          <p:spPr>
            <a:xfrm>
              <a:off x="5644080" y="5380920"/>
              <a:ext cx="852840" cy="577440"/>
            </a:xfrm>
            <a:prstGeom prst="rect">
              <a:avLst/>
            </a:prstGeom>
            <a:ln>
              <a:noFill/>
            </a:ln>
          </p:spPr>
        </p:pic>
        <p:pic>
          <p:nvPicPr>
            <p:cNvPr id="307" name="" descr=""/>
            <p:cNvPicPr/>
            <p:nvPr/>
          </p:nvPicPr>
          <p:blipFill>
            <a:blip r:embed="rId4"/>
            <a:stretch/>
          </p:blipFill>
          <p:spPr>
            <a:xfrm>
              <a:off x="5486400" y="2399400"/>
              <a:ext cx="1306080" cy="1379520"/>
            </a:xfrm>
            <a:prstGeom prst="rect">
              <a:avLst/>
            </a:prstGeom>
            <a:ln>
              <a:noFill/>
            </a:ln>
          </p:spPr>
        </p:pic>
        <p:pic>
          <p:nvPicPr>
            <p:cNvPr id="308" name="" descr=""/>
            <p:cNvPicPr/>
            <p:nvPr/>
          </p:nvPicPr>
          <p:blipFill>
            <a:blip r:embed="rId5"/>
            <a:stretch/>
          </p:blipFill>
          <p:spPr>
            <a:xfrm>
              <a:off x="5760720" y="1463040"/>
              <a:ext cx="729360" cy="770400"/>
            </a:xfrm>
            <a:prstGeom prst="rect">
              <a:avLst/>
            </a:prstGeom>
            <a:ln>
              <a:noFill/>
            </a:ln>
          </p:spPr>
        </p:pic>
      </p:grpSp>
      <p:sp>
        <p:nvSpPr>
          <p:cNvPr id="309" name="CustomShape 3"/>
          <p:cNvSpPr/>
          <p:nvPr/>
        </p:nvSpPr>
        <p:spPr>
          <a:xfrm>
            <a:off x="731520" y="1828800"/>
            <a:ext cx="4483800" cy="82764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u="sng">
                <a:solidFill>
                  <a:srgbClr val="0000ff"/>
                </a:solidFill>
                <a:uFillTx/>
                <a:latin typeface="Arial"/>
                <a:ea typeface="DejaVu Sans"/>
                <a:hlinkClick r:id="rId6"/>
              </a:rPr>
              <a:t>https://amueller.github.io/dabl</a:t>
            </a:r>
            <a:endParaRPr b="0" lang="en-US" sz="2600" spc="-1" strike="noStrike">
              <a:latin typeface="Arial"/>
            </a:endParaRPr>
          </a:p>
          <a:p>
            <a:pPr>
              <a:lnSpc>
                <a:spcPct val="100000"/>
              </a:lnSpc>
            </a:pPr>
            <a:endParaRPr b="0" lang="en-US" sz="2600" spc="-1" strike="noStrike">
              <a:latin typeface="Arial"/>
            </a:endParaRPr>
          </a:p>
        </p:txBody>
      </p:sp>
      <p:sp>
        <p:nvSpPr>
          <p:cNvPr id="310" name="CustomShape 4"/>
          <p:cNvSpPr/>
          <p:nvPr/>
        </p:nvSpPr>
        <p:spPr>
          <a:xfrm>
            <a:off x="731520" y="628920"/>
            <a:ext cx="5485680" cy="8334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Source Code Pro"/>
                <a:ea typeface="DejaVu Sans"/>
              </a:rPr>
              <a:t>$ pip install dabl</a:t>
            </a:r>
            <a:endParaRPr b="0" lang="en-US" sz="32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184" name="CustomShape 2"/>
          <p:cNvSpPr/>
          <p:nvPr/>
        </p:nvSpPr>
        <p:spPr>
          <a:xfrm>
            <a:off x="504000" y="1768680"/>
            <a:ext cx="9070200" cy="4382280"/>
          </a:xfrm>
          <a:prstGeom prst="rect">
            <a:avLst/>
          </a:prstGeom>
          <a:noFill/>
          <a:ln>
            <a:noFill/>
          </a:ln>
        </p:spPr>
        <p:style>
          <a:lnRef idx="0"/>
          <a:fillRef idx="0"/>
          <a:effectRef idx="0"/>
          <a:fontRef idx="minor"/>
        </p:style>
      </p:sp>
      <p:pic>
        <p:nvPicPr>
          <p:cNvPr id="185" name="" descr=""/>
          <p:cNvPicPr/>
          <p:nvPr/>
        </p:nvPicPr>
        <p:blipFill>
          <a:blip r:embed="rId1"/>
          <a:stretch/>
        </p:blipFill>
        <p:spPr>
          <a:xfrm>
            <a:off x="274320" y="1828800"/>
            <a:ext cx="9563400" cy="48445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Curren</a:t>
            </a:r>
            <a:r>
              <a:rPr b="0" lang="en-US" sz="4400" spc="-1" strike="noStrike">
                <a:solidFill>
                  <a:srgbClr val="000000"/>
                </a:solidFill>
                <a:latin typeface="Arial"/>
                <a:ea typeface="DejaVu Sans"/>
              </a:rPr>
              <a:t>t </a:t>
            </a:r>
            <a:r>
              <a:rPr b="0" lang="en-US" sz="4400" spc="-1" strike="noStrike">
                <a:solidFill>
                  <a:srgbClr val="000000"/>
                </a:solidFill>
                <a:latin typeface="Arial"/>
                <a:ea typeface="DejaVu Sans"/>
              </a:rPr>
              <a:t>Autom</a:t>
            </a:r>
            <a:r>
              <a:rPr b="0" lang="en-US" sz="4400" spc="-1" strike="noStrike">
                <a:solidFill>
                  <a:srgbClr val="000000"/>
                </a:solidFill>
                <a:latin typeface="Arial"/>
                <a:ea typeface="DejaVu Sans"/>
              </a:rPr>
              <a:t>atic </a:t>
            </a:r>
            <a:r>
              <a:rPr b="0" lang="en-US" sz="4400" spc="-1" strike="noStrike">
                <a:solidFill>
                  <a:srgbClr val="000000"/>
                </a:solidFill>
                <a:latin typeface="Arial"/>
                <a:ea typeface="DejaVu Sans"/>
              </a:rPr>
              <a:t>ML </a:t>
            </a:r>
            <a:r>
              <a:rPr b="0" lang="en-US" sz="4400" spc="-1" strike="noStrike">
                <a:solidFill>
                  <a:srgbClr val="000000"/>
                </a:solidFill>
                <a:latin typeface="Arial"/>
                <a:ea typeface="DejaVu Sans"/>
              </a:rPr>
              <a:t>frame</a:t>
            </a:r>
            <a:r>
              <a:rPr b="0" lang="en-US" sz="4400" spc="-1" strike="noStrike">
                <a:solidFill>
                  <a:srgbClr val="000000"/>
                </a:solidFill>
                <a:latin typeface="Arial"/>
                <a:ea typeface="DejaVu Sans"/>
              </a:rPr>
              <a:t>works</a:t>
            </a:r>
            <a:endParaRPr b="0" lang="en-US" sz="4400" spc="-1" strike="noStrike">
              <a:latin typeface="Arial"/>
            </a:endParaRPr>
          </a:p>
        </p:txBody>
      </p:sp>
      <p:sp>
        <p:nvSpPr>
          <p:cNvPr id="187" name="CustomShape 2"/>
          <p:cNvSpPr/>
          <p:nvPr/>
        </p:nvSpPr>
        <p:spPr>
          <a:xfrm>
            <a:off x="504000" y="1768680"/>
            <a:ext cx="9070560" cy="4382640"/>
          </a:xfrm>
          <a:prstGeom prst="rect">
            <a:avLst/>
          </a:prstGeom>
          <a:noFill/>
          <a:ln>
            <a:noFill/>
          </a:ln>
        </p:spPr>
        <p:style>
          <a:lnRef idx="0"/>
          <a:fillRef idx="0"/>
          <a:effectRef idx="0"/>
          <a:fontRef idx="minor"/>
        </p:style>
      </p:sp>
      <p:pic>
        <p:nvPicPr>
          <p:cNvPr id="188" name="" descr=""/>
          <p:cNvPicPr/>
          <p:nvPr/>
        </p:nvPicPr>
        <p:blipFill>
          <a:blip r:embed="rId1"/>
          <a:stretch/>
        </p:blipFill>
        <p:spPr>
          <a:xfrm>
            <a:off x="69480" y="1713600"/>
            <a:ext cx="9804600" cy="4137120"/>
          </a:xfrm>
          <a:prstGeom prst="rect">
            <a:avLst/>
          </a:prstGeom>
          <a:ln>
            <a:noFill/>
          </a:ln>
        </p:spPr>
      </p:pic>
      <p:sp>
        <p:nvSpPr>
          <p:cNvPr id="189" name="Line 3"/>
          <p:cNvSpPr/>
          <p:nvPr/>
        </p:nvSpPr>
        <p:spPr>
          <a:xfrm>
            <a:off x="365760" y="5760720"/>
            <a:ext cx="1645920" cy="360"/>
          </a:xfrm>
          <a:prstGeom prst="line">
            <a:avLst/>
          </a:prstGeom>
          <a:ln w="76320">
            <a:solidFill>
              <a:srgbClr val="ed1c24"/>
            </a:solidFill>
            <a:round/>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2377440" y="1737360"/>
            <a:ext cx="5484600" cy="5301720"/>
          </a:xfrm>
          <a:prstGeom prst="ellipse">
            <a:avLst/>
          </a:prstGeom>
          <a:noFill/>
          <a:ln w="685800">
            <a:solidFill>
              <a:srgbClr val="adc5e7"/>
            </a:solidFill>
            <a:round/>
          </a:ln>
        </p:spPr>
        <p:style>
          <a:lnRef idx="0"/>
          <a:fillRef idx="0"/>
          <a:effectRef idx="0"/>
          <a:fontRef idx="minor"/>
        </p:style>
      </p:sp>
      <p:sp>
        <p:nvSpPr>
          <p:cNvPr id="191" name="CustomShape 2"/>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192" name="CustomShape 3"/>
          <p:cNvSpPr/>
          <p:nvPr/>
        </p:nvSpPr>
        <p:spPr>
          <a:xfrm>
            <a:off x="1188720" y="429768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193" name="CustomShape 4"/>
          <p:cNvSpPr/>
          <p:nvPr/>
        </p:nvSpPr>
        <p:spPr>
          <a:xfrm>
            <a:off x="2377440" y="21031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194" name="CustomShape 5"/>
          <p:cNvSpPr/>
          <p:nvPr/>
        </p:nvSpPr>
        <p:spPr>
          <a:xfrm>
            <a:off x="5760720" y="20116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195" name="CustomShape 6"/>
          <p:cNvSpPr/>
          <p:nvPr/>
        </p:nvSpPr>
        <p:spPr>
          <a:xfrm>
            <a:off x="6858000" y="38404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196" name="CustomShape 7"/>
          <p:cNvSpPr/>
          <p:nvPr/>
        </p:nvSpPr>
        <p:spPr>
          <a:xfrm>
            <a:off x="1738440" y="6218640"/>
            <a:ext cx="3016440" cy="456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197" name="CustomShape 8"/>
          <p:cNvSpPr/>
          <p:nvPr/>
        </p:nvSpPr>
        <p:spPr>
          <a:xfrm>
            <a:off x="6127560" y="6128280"/>
            <a:ext cx="21934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198" name="CustomShape 9"/>
          <p:cNvSpPr/>
          <p:nvPr/>
        </p:nvSpPr>
        <p:spPr>
          <a:xfrm rot="1415400">
            <a:off x="2138760" y="3013560"/>
            <a:ext cx="912600" cy="72972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199" name="CustomShape 10"/>
          <p:cNvSpPr/>
          <p:nvPr/>
        </p:nvSpPr>
        <p:spPr>
          <a:xfrm rot="5412600">
            <a:off x="4572000" y="137016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200" name="CustomShape 11"/>
          <p:cNvSpPr/>
          <p:nvPr/>
        </p:nvSpPr>
        <p:spPr>
          <a:xfrm rot="16002600">
            <a:off x="4779720" y="6654600"/>
            <a:ext cx="912600" cy="72972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201" name="CustomShape 12"/>
          <p:cNvSpPr/>
          <p:nvPr/>
        </p:nvSpPr>
        <p:spPr>
          <a:xfrm rot="8950200">
            <a:off x="7170480" y="2869560"/>
            <a:ext cx="912600" cy="72972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202" name="CustomShape 13"/>
          <p:cNvSpPr/>
          <p:nvPr/>
        </p:nvSpPr>
        <p:spPr>
          <a:xfrm rot="19872000">
            <a:off x="2165040" y="5203800"/>
            <a:ext cx="912600" cy="72972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203" name="CustomShape 14"/>
          <p:cNvSpPr/>
          <p:nvPr/>
        </p:nvSpPr>
        <p:spPr>
          <a:xfrm rot="5428800">
            <a:off x="227880" y="4180680"/>
            <a:ext cx="912600" cy="72972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204" name="CustomShape 15"/>
          <p:cNvSpPr/>
          <p:nvPr/>
        </p:nvSpPr>
        <p:spPr>
          <a:xfrm rot="11891400">
            <a:off x="7224480" y="4971240"/>
            <a:ext cx="912600" cy="72972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5"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API issues in scikit-learn</a:t>
            </a:r>
            <a:endParaRPr b="0" lang="en-US" sz="3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06" name="" descr=""/>
          <p:cNvPicPr/>
          <p:nvPr/>
        </p:nvPicPr>
        <p:blipFill>
          <a:blip r:embed="rId1"/>
          <a:stretch/>
        </p:blipFill>
        <p:spPr>
          <a:xfrm>
            <a:off x="1238760" y="510120"/>
            <a:ext cx="7722360" cy="643932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Enabling AutoML Research with OpenML</a:t>
            </a:r>
            <a:endParaRPr b="0" lang="en-US" sz="3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8313</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2017-05-15T16:23:37Z</dcterms:created>
  <dc:creator/>
  <dc:description/>
  <dc:language>en-US</dc:language>
  <cp:lastModifiedBy/>
  <cp:lastPrinted>2019-06-19T20:07:05Z</cp:lastPrinted>
  <dcterms:modified xsi:type="dcterms:W3CDTF">2020-02-11T11:05:23Z</dcterms:modified>
  <cp:revision>258</cp:revision>
  <dc:subject/>
  <dc:title/>
</cp:coreProperties>
</file>